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4" r:id="rId1"/>
    <p:sldMasterId id="2147483653" r:id="rId2"/>
    <p:sldMasterId id="2147484106" r:id="rId3"/>
    <p:sldMasterId id="2147483648" r:id="rId4"/>
    <p:sldMasterId id="2147484107" r:id="rId5"/>
  </p:sldMasterIdLst>
  <p:notesMasterIdLst>
    <p:notesMasterId r:id="rId135"/>
  </p:notesMasterIdLst>
  <p:sldIdLst>
    <p:sldId id="326" r:id="rId6"/>
    <p:sldId id="381" r:id="rId7"/>
    <p:sldId id="344" r:id="rId8"/>
    <p:sldId id="345" r:id="rId9"/>
    <p:sldId id="347" r:id="rId10"/>
    <p:sldId id="346" r:id="rId11"/>
    <p:sldId id="370" r:id="rId12"/>
    <p:sldId id="316" r:id="rId13"/>
    <p:sldId id="359" r:id="rId14"/>
    <p:sldId id="358" r:id="rId15"/>
    <p:sldId id="317" r:id="rId16"/>
    <p:sldId id="357" r:id="rId17"/>
    <p:sldId id="371" r:id="rId18"/>
    <p:sldId id="257" r:id="rId19"/>
    <p:sldId id="259" r:id="rId20"/>
    <p:sldId id="389" r:id="rId21"/>
    <p:sldId id="325" r:id="rId22"/>
    <p:sldId id="276" r:id="rId23"/>
    <p:sldId id="278" r:id="rId24"/>
    <p:sldId id="391" r:id="rId25"/>
    <p:sldId id="356" r:id="rId26"/>
    <p:sldId id="275" r:id="rId27"/>
    <p:sldId id="388" r:id="rId28"/>
    <p:sldId id="342" r:id="rId29"/>
    <p:sldId id="395" r:id="rId30"/>
    <p:sldId id="268" r:id="rId31"/>
    <p:sldId id="274" r:id="rId32"/>
    <p:sldId id="355" r:id="rId33"/>
    <p:sldId id="354" r:id="rId34"/>
    <p:sldId id="374" r:id="rId35"/>
    <p:sldId id="364" r:id="rId36"/>
    <p:sldId id="365" r:id="rId37"/>
    <p:sldId id="261" r:id="rId38"/>
    <p:sldId id="284" r:id="rId39"/>
    <p:sldId id="286" r:id="rId40"/>
    <p:sldId id="283" r:id="rId41"/>
    <p:sldId id="256" r:id="rId42"/>
    <p:sldId id="291" r:id="rId43"/>
    <p:sldId id="292" r:id="rId44"/>
    <p:sldId id="264" r:id="rId45"/>
    <p:sldId id="304" r:id="rId46"/>
    <p:sldId id="263" r:id="rId47"/>
    <p:sldId id="262" r:id="rId48"/>
    <p:sldId id="266" r:id="rId49"/>
    <p:sldId id="341" r:id="rId50"/>
    <p:sldId id="396" r:id="rId51"/>
    <p:sldId id="267" r:id="rId52"/>
    <p:sldId id="294" r:id="rId53"/>
    <p:sldId id="295" r:id="rId54"/>
    <p:sldId id="387" r:id="rId55"/>
    <p:sldId id="296" r:id="rId56"/>
    <p:sldId id="269" r:id="rId57"/>
    <p:sldId id="270" r:id="rId58"/>
    <p:sldId id="376" r:id="rId59"/>
    <p:sldId id="375" r:id="rId60"/>
    <p:sldId id="366" r:id="rId61"/>
    <p:sldId id="297" r:id="rId62"/>
    <p:sldId id="271" r:id="rId63"/>
    <p:sldId id="272" r:id="rId64"/>
    <p:sldId id="293" r:id="rId65"/>
    <p:sldId id="360" r:id="rId66"/>
    <p:sldId id="298" r:id="rId67"/>
    <p:sldId id="273" r:id="rId68"/>
    <p:sldId id="377" r:id="rId69"/>
    <p:sldId id="300" r:id="rId70"/>
    <p:sldId id="301" r:id="rId71"/>
    <p:sldId id="340" r:id="rId72"/>
    <p:sldId id="281" r:id="rId73"/>
    <p:sldId id="282" r:id="rId74"/>
    <p:sldId id="367" r:id="rId75"/>
    <p:sldId id="361" r:id="rId76"/>
    <p:sldId id="351" r:id="rId77"/>
    <p:sldId id="352" r:id="rId78"/>
    <p:sldId id="397" r:id="rId79"/>
    <p:sldId id="398" r:id="rId80"/>
    <p:sldId id="407" r:id="rId81"/>
    <p:sldId id="399" r:id="rId82"/>
    <p:sldId id="400" r:id="rId83"/>
    <p:sldId id="402" r:id="rId84"/>
    <p:sldId id="403" r:id="rId85"/>
    <p:sldId id="386" r:id="rId86"/>
    <p:sldId id="372" r:id="rId87"/>
    <p:sldId id="280" r:id="rId88"/>
    <p:sldId id="279" r:id="rId89"/>
    <p:sldId id="290" r:id="rId90"/>
    <p:sldId id="349" r:id="rId91"/>
    <p:sldId id="288" r:id="rId92"/>
    <p:sldId id="287" r:id="rId93"/>
    <p:sldId id="289" r:id="rId94"/>
    <p:sldId id="338" r:id="rId95"/>
    <p:sldId id="305" r:id="rId96"/>
    <p:sldId id="306" r:id="rId97"/>
    <p:sldId id="309" r:id="rId98"/>
    <p:sldId id="308" r:id="rId99"/>
    <p:sldId id="307" r:id="rId100"/>
    <p:sldId id="327" r:id="rId101"/>
    <p:sldId id="328" r:id="rId102"/>
    <p:sldId id="330" r:id="rId103"/>
    <p:sldId id="329" r:id="rId104"/>
    <p:sldId id="331" r:id="rId105"/>
    <p:sldId id="332" r:id="rId106"/>
    <p:sldId id="334" r:id="rId107"/>
    <p:sldId id="333" r:id="rId108"/>
    <p:sldId id="413" r:id="rId109"/>
    <p:sldId id="335" r:id="rId110"/>
    <p:sldId id="336" r:id="rId111"/>
    <p:sldId id="337" r:id="rId112"/>
    <p:sldId id="408" r:id="rId113"/>
    <p:sldId id="409" r:id="rId114"/>
    <p:sldId id="410" r:id="rId115"/>
    <p:sldId id="411" r:id="rId116"/>
    <p:sldId id="415" r:id="rId117"/>
    <p:sldId id="416" r:id="rId118"/>
    <p:sldId id="417" r:id="rId119"/>
    <p:sldId id="420" r:id="rId120"/>
    <p:sldId id="368" r:id="rId121"/>
    <p:sldId id="406" r:id="rId122"/>
    <p:sldId id="311" r:id="rId123"/>
    <p:sldId id="321" r:id="rId124"/>
    <p:sldId id="312" r:id="rId125"/>
    <p:sldId id="313" r:id="rId126"/>
    <p:sldId id="319" r:id="rId127"/>
    <p:sldId id="320" r:id="rId128"/>
    <p:sldId id="362" r:id="rId129"/>
    <p:sldId id="363" r:id="rId130"/>
    <p:sldId id="322" r:id="rId131"/>
    <p:sldId id="421" r:id="rId132"/>
    <p:sldId id="380" r:id="rId133"/>
    <p:sldId id="323" r:id="rId1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54" autoAdjust="0"/>
    <p:restoredTop sz="60517" autoAdjust="0"/>
  </p:normalViewPr>
  <p:slideViewPr>
    <p:cSldViewPr snapToGrid="0">
      <p:cViewPr varScale="1">
        <p:scale>
          <a:sx n="61" d="100"/>
          <a:sy n="61" d="100"/>
        </p:scale>
        <p:origin x="620" y="56"/>
      </p:cViewPr>
      <p:guideLst/>
    </p:cSldViewPr>
  </p:slideViewPr>
  <p:notesTextViewPr>
    <p:cViewPr>
      <p:scale>
        <a:sx n="1" d="1"/>
        <a:sy n="1" d="1"/>
      </p:scale>
      <p:origin x="0" y="0"/>
    </p:cViewPr>
  </p:notesTextViewPr>
  <p:sorterViewPr>
    <p:cViewPr>
      <p:scale>
        <a:sx n="100" d="100"/>
        <a:sy n="100" d="100"/>
      </p:scale>
      <p:origin x="0" y="-6002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notesMaster" Target="notesMasters/notesMaster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954E8-3493-4CFC-960C-223B4574A9FC}" type="datetimeFigureOut">
              <a:rPr lang="en-US" smtClean="0"/>
              <a:t>11/12/2022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C9F85-E110-4DA8-8A43-ECA1971B4002}" type="slidenum">
              <a:rPr lang="en-US" smtClean="0"/>
              <a:t>‹#›</a:t>
            </a:fld>
            <a:endParaRPr lang="en-US"/>
          </a:p>
        </p:txBody>
      </p:sp>
    </p:spTree>
    <p:extLst>
      <p:ext uri="{BB962C8B-B14F-4D97-AF65-F5344CB8AC3E}">
        <p14:creationId xmlns:p14="http://schemas.microsoft.com/office/powerpoint/2010/main" val="2342392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a:t>
            </a:fld>
            <a:endParaRPr lang="en-US"/>
          </a:p>
        </p:txBody>
      </p:sp>
    </p:spTree>
    <p:extLst>
      <p:ext uri="{BB962C8B-B14F-4D97-AF65-F5344CB8AC3E}">
        <p14:creationId xmlns:p14="http://schemas.microsoft.com/office/powerpoint/2010/main" val="2136261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21</a:t>
            </a:fld>
            <a:endParaRPr lang="en-US"/>
          </a:p>
        </p:txBody>
      </p:sp>
    </p:spTree>
    <p:extLst>
      <p:ext uri="{BB962C8B-B14F-4D97-AF65-F5344CB8AC3E}">
        <p14:creationId xmlns:p14="http://schemas.microsoft.com/office/powerpoint/2010/main" val="1263324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24</a:t>
            </a:fld>
            <a:endParaRPr lang="en-US"/>
          </a:p>
        </p:txBody>
      </p:sp>
    </p:spTree>
    <p:extLst>
      <p:ext uri="{BB962C8B-B14F-4D97-AF65-F5344CB8AC3E}">
        <p14:creationId xmlns:p14="http://schemas.microsoft.com/office/powerpoint/2010/main" val="29894028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25</a:t>
            </a:fld>
            <a:endParaRPr lang="en-US"/>
          </a:p>
        </p:txBody>
      </p:sp>
    </p:spTree>
    <p:extLst>
      <p:ext uri="{BB962C8B-B14F-4D97-AF65-F5344CB8AC3E}">
        <p14:creationId xmlns:p14="http://schemas.microsoft.com/office/powerpoint/2010/main" val="277666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28</a:t>
            </a:fld>
            <a:endParaRPr lang="en-US"/>
          </a:p>
        </p:txBody>
      </p:sp>
    </p:spTree>
    <p:extLst>
      <p:ext uri="{BB962C8B-B14F-4D97-AF65-F5344CB8AC3E}">
        <p14:creationId xmlns:p14="http://schemas.microsoft.com/office/powerpoint/2010/main" val="278314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29</a:t>
            </a:fld>
            <a:endParaRPr lang="en-US"/>
          </a:p>
        </p:txBody>
      </p:sp>
    </p:spTree>
    <p:extLst>
      <p:ext uri="{BB962C8B-B14F-4D97-AF65-F5344CB8AC3E}">
        <p14:creationId xmlns:p14="http://schemas.microsoft.com/office/powerpoint/2010/main" val="4263729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33</a:t>
            </a:fld>
            <a:endParaRPr lang="en-US"/>
          </a:p>
        </p:txBody>
      </p:sp>
    </p:spTree>
    <p:extLst>
      <p:ext uri="{BB962C8B-B14F-4D97-AF65-F5344CB8AC3E}">
        <p14:creationId xmlns:p14="http://schemas.microsoft.com/office/powerpoint/2010/main" val="1971746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35</a:t>
            </a:fld>
            <a:endParaRPr lang="en-US"/>
          </a:p>
        </p:txBody>
      </p:sp>
    </p:spTree>
    <p:extLst>
      <p:ext uri="{BB962C8B-B14F-4D97-AF65-F5344CB8AC3E}">
        <p14:creationId xmlns:p14="http://schemas.microsoft.com/office/powerpoint/2010/main" val="525295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42</a:t>
            </a:fld>
            <a:endParaRPr lang="en-US"/>
          </a:p>
        </p:txBody>
      </p:sp>
    </p:spTree>
    <p:extLst>
      <p:ext uri="{BB962C8B-B14F-4D97-AF65-F5344CB8AC3E}">
        <p14:creationId xmlns:p14="http://schemas.microsoft.com/office/powerpoint/2010/main" val="1474013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C9F85-E110-4DA8-8A43-ECA1971B4002}" type="slidenum">
              <a:rPr lang="en-US" smtClean="0"/>
              <a:t>45</a:t>
            </a:fld>
            <a:endParaRPr lang="en-US"/>
          </a:p>
        </p:txBody>
      </p:sp>
    </p:spTree>
    <p:extLst>
      <p:ext uri="{BB962C8B-B14F-4D97-AF65-F5344CB8AC3E}">
        <p14:creationId xmlns:p14="http://schemas.microsoft.com/office/powerpoint/2010/main" val="1014988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61</a:t>
            </a:fld>
            <a:endParaRPr lang="en-US"/>
          </a:p>
        </p:txBody>
      </p:sp>
    </p:spTree>
    <p:extLst>
      <p:ext uri="{BB962C8B-B14F-4D97-AF65-F5344CB8AC3E}">
        <p14:creationId xmlns:p14="http://schemas.microsoft.com/office/powerpoint/2010/main" val="1951471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3</a:t>
            </a:fld>
            <a:endParaRPr lang="en-US"/>
          </a:p>
        </p:txBody>
      </p:sp>
    </p:spTree>
    <p:extLst>
      <p:ext uri="{BB962C8B-B14F-4D97-AF65-F5344CB8AC3E}">
        <p14:creationId xmlns:p14="http://schemas.microsoft.com/office/powerpoint/2010/main" val="2542882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65</a:t>
            </a:fld>
            <a:endParaRPr lang="en-US"/>
          </a:p>
        </p:txBody>
      </p:sp>
    </p:spTree>
    <p:extLst>
      <p:ext uri="{BB962C8B-B14F-4D97-AF65-F5344CB8AC3E}">
        <p14:creationId xmlns:p14="http://schemas.microsoft.com/office/powerpoint/2010/main" val="1386499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67</a:t>
            </a:fld>
            <a:endParaRPr lang="en-US"/>
          </a:p>
        </p:txBody>
      </p:sp>
    </p:spTree>
    <p:extLst>
      <p:ext uri="{BB962C8B-B14F-4D97-AF65-F5344CB8AC3E}">
        <p14:creationId xmlns:p14="http://schemas.microsoft.com/office/powerpoint/2010/main" val="3365142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71</a:t>
            </a:fld>
            <a:endParaRPr lang="en-US"/>
          </a:p>
        </p:txBody>
      </p:sp>
    </p:spTree>
    <p:extLst>
      <p:ext uri="{BB962C8B-B14F-4D97-AF65-F5344CB8AC3E}">
        <p14:creationId xmlns:p14="http://schemas.microsoft.com/office/powerpoint/2010/main" val="4275500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72</a:t>
            </a:fld>
            <a:endParaRPr lang="en-US"/>
          </a:p>
        </p:txBody>
      </p:sp>
    </p:spTree>
    <p:extLst>
      <p:ext uri="{BB962C8B-B14F-4D97-AF65-F5344CB8AC3E}">
        <p14:creationId xmlns:p14="http://schemas.microsoft.com/office/powerpoint/2010/main" val="28312756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73</a:t>
            </a:fld>
            <a:endParaRPr lang="en-US"/>
          </a:p>
        </p:txBody>
      </p:sp>
    </p:spTree>
    <p:extLst>
      <p:ext uri="{BB962C8B-B14F-4D97-AF65-F5344CB8AC3E}">
        <p14:creationId xmlns:p14="http://schemas.microsoft.com/office/powerpoint/2010/main" val="837290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86</a:t>
            </a:fld>
            <a:endParaRPr lang="en-US"/>
          </a:p>
        </p:txBody>
      </p:sp>
    </p:spTree>
    <p:extLst>
      <p:ext uri="{BB962C8B-B14F-4D97-AF65-F5344CB8AC3E}">
        <p14:creationId xmlns:p14="http://schemas.microsoft.com/office/powerpoint/2010/main" val="3858148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90</a:t>
            </a:fld>
            <a:endParaRPr lang="en-US"/>
          </a:p>
        </p:txBody>
      </p:sp>
    </p:spTree>
    <p:extLst>
      <p:ext uri="{BB962C8B-B14F-4D97-AF65-F5344CB8AC3E}">
        <p14:creationId xmlns:p14="http://schemas.microsoft.com/office/powerpoint/2010/main" val="1836196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96</a:t>
            </a:fld>
            <a:endParaRPr lang="en-US"/>
          </a:p>
        </p:txBody>
      </p:sp>
    </p:spTree>
    <p:extLst>
      <p:ext uri="{BB962C8B-B14F-4D97-AF65-F5344CB8AC3E}">
        <p14:creationId xmlns:p14="http://schemas.microsoft.com/office/powerpoint/2010/main" val="2591262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97</a:t>
            </a:fld>
            <a:endParaRPr lang="en-US"/>
          </a:p>
        </p:txBody>
      </p:sp>
    </p:spTree>
    <p:extLst>
      <p:ext uri="{BB962C8B-B14F-4D97-AF65-F5344CB8AC3E}">
        <p14:creationId xmlns:p14="http://schemas.microsoft.com/office/powerpoint/2010/main" val="3356374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98</a:t>
            </a:fld>
            <a:endParaRPr lang="en-US"/>
          </a:p>
        </p:txBody>
      </p:sp>
    </p:spTree>
    <p:extLst>
      <p:ext uri="{BB962C8B-B14F-4D97-AF65-F5344CB8AC3E}">
        <p14:creationId xmlns:p14="http://schemas.microsoft.com/office/powerpoint/2010/main" val="370457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5</a:t>
            </a:fld>
            <a:endParaRPr lang="en-US"/>
          </a:p>
        </p:txBody>
      </p:sp>
    </p:spTree>
    <p:extLst>
      <p:ext uri="{BB962C8B-B14F-4D97-AF65-F5344CB8AC3E}">
        <p14:creationId xmlns:p14="http://schemas.microsoft.com/office/powerpoint/2010/main" val="332476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99</a:t>
            </a:fld>
            <a:endParaRPr lang="en-US"/>
          </a:p>
        </p:txBody>
      </p:sp>
    </p:spTree>
    <p:extLst>
      <p:ext uri="{BB962C8B-B14F-4D97-AF65-F5344CB8AC3E}">
        <p14:creationId xmlns:p14="http://schemas.microsoft.com/office/powerpoint/2010/main" val="161549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100</a:t>
            </a:fld>
            <a:endParaRPr lang="en-US"/>
          </a:p>
        </p:txBody>
      </p:sp>
    </p:spTree>
    <p:extLst>
      <p:ext uri="{BB962C8B-B14F-4D97-AF65-F5344CB8AC3E}">
        <p14:creationId xmlns:p14="http://schemas.microsoft.com/office/powerpoint/2010/main" val="1306767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101</a:t>
            </a:fld>
            <a:endParaRPr lang="en-US"/>
          </a:p>
        </p:txBody>
      </p:sp>
    </p:spTree>
    <p:extLst>
      <p:ext uri="{BB962C8B-B14F-4D97-AF65-F5344CB8AC3E}">
        <p14:creationId xmlns:p14="http://schemas.microsoft.com/office/powerpoint/2010/main" val="531772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102</a:t>
            </a:fld>
            <a:endParaRPr lang="en-US"/>
          </a:p>
        </p:txBody>
      </p:sp>
    </p:spTree>
    <p:extLst>
      <p:ext uri="{BB962C8B-B14F-4D97-AF65-F5344CB8AC3E}">
        <p14:creationId xmlns:p14="http://schemas.microsoft.com/office/powerpoint/2010/main" val="3300877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103</a:t>
            </a:fld>
            <a:endParaRPr lang="en-US"/>
          </a:p>
        </p:txBody>
      </p:sp>
    </p:spTree>
    <p:extLst>
      <p:ext uri="{BB962C8B-B14F-4D97-AF65-F5344CB8AC3E}">
        <p14:creationId xmlns:p14="http://schemas.microsoft.com/office/powerpoint/2010/main" val="3465489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105</a:t>
            </a:fld>
            <a:endParaRPr lang="en-US"/>
          </a:p>
        </p:txBody>
      </p:sp>
    </p:spTree>
    <p:extLst>
      <p:ext uri="{BB962C8B-B14F-4D97-AF65-F5344CB8AC3E}">
        <p14:creationId xmlns:p14="http://schemas.microsoft.com/office/powerpoint/2010/main" val="2677636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106</a:t>
            </a:fld>
            <a:endParaRPr lang="en-US"/>
          </a:p>
        </p:txBody>
      </p:sp>
    </p:spTree>
    <p:extLst>
      <p:ext uri="{BB962C8B-B14F-4D97-AF65-F5344CB8AC3E}">
        <p14:creationId xmlns:p14="http://schemas.microsoft.com/office/powerpoint/2010/main" val="3974710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107</a:t>
            </a:fld>
            <a:endParaRPr lang="en-US"/>
          </a:p>
        </p:txBody>
      </p:sp>
    </p:spTree>
    <p:extLst>
      <p:ext uri="{BB962C8B-B14F-4D97-AF65-F5344CB8AC3E}">
        <p14:creationId xmlns:p14="http://schemas.microsoft.com/office/powerpoint/2010/main" val="3677364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118</a:t>
            </a:fld>
            <a:endParaRPr lang="en-US"/>
          </a:p>
        </p:txBody>
      </p:sp>
    </p:spTree>
    <p:extLst>
      <p:ext uri="{BB962C8B-B14F-4D97-AF65-F5344CB8AC3E}">
        <p14:creationId xmlns:p14="http://schemas.microsoft.com/office/powerpoint/2010/main" val="3501353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126</a:t>
            </a:fld>
            <a:endParaRPr lang="en-US"/>
          </a:p>
        </p:txBody>
      </p:sp>
    </p:spTree>
    <p:extLst>
      <p:ext uri="{BB962C8B-B14F-4D97-AF65-F5344CB8AC3E}">
        <p14:creationId xmlns:p14="http://schemas.microsoft.com/office/powerpoint/2010/main" val="3098957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6</a:t>
            </a:fld>
            <a:endParaRPr lang="en-US"/>
          </a:p>
        </p:txBody>
      </p:sp>
    </p:spTree>
    <p:extLst>
      <p:ext uri="{BB962C8B-B14F-4D97-AF65-F5344CB8AC3E}">
        <p14:creationId xmlns:p14="http://schemas.microsoft.com/office/powerpoint/2010/main" val="4069986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129</a:t>
            </a:fld>
            <a:endParaRPr lang="en-US"/>
          </a:p>
        </p:txBody>
      </p:sp>
    </p:spTree>
    <p:extLst>
      <p:ext uri="{BB962C8B-B14F-4D97-AF65-F5344CB8AC3E}">
        <p14:creationId xmlns:p14="http://schemas.microsoft.com/office/powerpoint/2010/main" val="206355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9</a:t>
            </a:fld>
            <a:endParaRPr lang="en-US"/>
          </a:p>
        </p:txBody>
      </p:sp>
    </p:spTree>
    <p:extLst>
      <p:ext uri="{BB962C8B-B14F-4D97-AF65-F5344CB8AC3E}">
        <p14:creationId xmlns:p14="http://schemas.microsoft.com/office/powerpoint/2010/main" val="248725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10</a:t>
            </a:fld>
            <a:endParaRPr lang="en-US"/>
          </a:p>
        </p:txBody>
      </p:sp>
    </p:spTree>
    <p:extLst>
      <p:ext uri="{BB962C8B-B14F-4D97-AF65-F5344CB8AC3E}">
        <p14:creationId xmlns:p14="http://schemas.microsoft.com/office/powerpoint/2010/main" val="34480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11</a:t>
            </a:fld>
            <a:endParaRPr lang="en-US"/>
          </a:p>
        </p:txBody>
      </p:sp>
    </p:spTree>
    <p:extLst>
      <p:ext uri="{BB962C8B-B14F-4D97-AF65-F5344CB8AC3E}">
        <p14:creationId xmlns:p14="http://schemas.microsoft.com/office/powerpoint/2010/main" val="654368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12</a:t>
            </a:fld>
            <a:endParaRPr lang="en-US"/>
          </a:p>
        </p:txBody>
      </p:sp>
    </p:spTree>
    <p:extLst>
      <p:ext uri="{BB962C8B-B14F-4D97-AF65-F5344CB8AC3E}">
        <p14:creationId xmlns:p14="http://schemas.microsoft.com/office/powerpoint/2010/main" val="87890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C9F85-E110-4DA8-8A43-ECA1971B4002}" type="slidenum">
              <a:rPr lang="en-US" smtClean="0"/>
              <a:t>17</a:t>
            </a:fld>
            <a:endParaRPr lang="en-US"/>
          </a:p>
        </p:txBody>
      </p:sp>
    </p:spTree>
    <p:extLst>
      <p:ext uri="{BB962C8B-B14F-4D97-AF65-F5344CB8AC3E}">
        <p14:creationId xmlns:p14="http://schemas.microsoft.com/office/powerpoint/2010/main" val="2539977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C98F-E3D4-45E0-89B3-7161CF78EF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33D744-C005-47A9-8A88-0B66EA70B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67CDE1-77D9-4C11-84B2-B4D582D5CC1E}"/>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60452E04-7105-49F0-8A23-94FA851C0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2ED87F-05CE-4640-A94B-3E6D1F8BD88B}"/>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364772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12BA0-62AD-4673-9F52-9A42AA8F5A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307706-A412-4551-A0D2-03AA8963C2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E0C399-3619-4412-A638-C8EABECFA981}"/>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4BC477D9-F43D-468C-B88D-F2B1B31AA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2BB1A0-059C-4C4C-967C-5335D6253698}"/>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90574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20065A8-5BC3-4702-BDBD-128B8767EA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6F043F-79FD-480F-809E-F39FDD6BF98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FCC6D2-91B7-4986-A93C-527B4FC39645}"/>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948A1061-7EC8-436F-8227-2D8BF9CB8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3EECD-393B-437A-811C-86C1E70A416D}"/>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2595856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9">
            <a:extLst>
              <a:ext uri="{FF2B5EF4-FFF2-40B4-BE49-F238E27FC236}">
                <a16:creationId xmlns:a16="http://schemas.microsoft.com/office/drawing/2014/main" id="{7ECB525F-D5F9-496F-866F-84F21C12A3F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10">
            <a:extLst>
              <a:ext uri="{FF2B5EF4-FFF2-40B4-BE49-F238E27FC236}">
                <a16:creationId xmlns:a16="http://schemas.microsoft.com/office/drawing/2014/main" id="{D2E0349D-FFBE-47AB-96D7-6DB6B3556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11">
            <a:extLst>
              <a:ext uri="{FF2B5EF4-FFF2-40B4-BE49-F238E27FC236}">
                <a16:creationId xmlns:a16="http://schemas.microsoft.com/office/drawing/2014/main" id="{CF78F4F4-EE6D-48C8-A80D-057828652AD4}"/>
              </a:ext>
            </a:extLst>
          </p:cNvPr>
          <p:cNvSpPr>
            <a:spLocks noGrp="1" noChangeArrowheads="1"/>
          </p:cNvSpPr>
          <p:nvPr>
            <p:ph type="sldNum" sz="quarter" idx="12"/>
          </p:nvPr>
        </p:nvSpPr>
        <p:spPr>
          <a:ln/>
        </p:spPr>
        <p:txBody>
          <a:bodyPr/>
          <a:lstStyle>
            <a:lvl1pPr>
              <a:defRPr/>
            </a:lvl1pPr>
          </a:lstStyle>
          <a:p>
            <a:pPr>
              <a:defRPr/>
            </a:pPr>
            <a:fld id="{5139BDB7-C3A2-4CA5-87D0-371893E60E23}" type="slidenum">
              <a:rPr lang="en-US" altLang="en-US"/>
              <a:pPr>
                <a:defRPr/>
              </a:pPr>
              <a:t>‹#›</a:t>
            </a:fld>
            <a:endParaRPr lang="en-US" altLang="en-US"/>
          </a:p>
        </p:txBody>
      </p:sp>
    </p:spTree>
    <p:extLst>
      <p:ext uri="{BB962C8B-B14F-4D97-AF65-F5344CB8AC3E}">
        <p14:creationId xmlns:p14="http://schemas.microsoft.com/office/powerpoint/2010/main" val="2138713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C1242-D583-4928-BCF6-623A1EADFC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D85DED-9FE7-4AC0-89C0-94A6F64D2C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DD5045E-AC7D-4396-B465-F1C21917FCEC}"/>
              </a:ext>
            </a:extLst>
          </p:cNvPr>
          <p:cNvSpPr>
            <a:spLocks noGrp="1"/>
          </p:cNvSpPr>
          <p:nvPr>
            <p:ph type="dt" sz="half" idx="10"/>
          </p:nvPr>
        </p:nvSpPr>
        <p:spPr/>
        <p:txBody>
          <a:bodyPr/>
          <a:lstStyle/>
          <a:p>
            <a:fld id="{56333C56-C80A-42F2-B9CE-9644B4FCFAD5}" type="datetimeFigureOut">
              <a:rPr lang="en-US" smtClean="0"/>
              <a:t>11/12/2022</a:t>
            </a:fld>
            <a:endParaRPr lang="en-US"/>
          </a:p>
        </p:txBody>
      </p:sp>
      <p:sp>
        <p:nvSpPr>
          <p:cNvPr id="5" name="Footer Placeholder 4">
            <a:extLst>
              <a:ext uri="{FF2B5EF4-FFF2-40B4-BE49-F238E27FC236}">
                <a16:creationId xmlns:a16="http://schemas.microsoft.com/office/drawing/2014/main" id="{AD1689F5-D3C3-4F57-A973-A8108759EE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E840B-271D-4145-8846-FEBA1C75528D}"/>
              </a:ext>
            </a:extLst>
          </p:cNvPr>
          <p:cNvSpPr>
            <a:spLocks noGrp="1"/>
          </p:cNvSpPr>
          <p:nvPr>
            <p:ph type="sldNum" sz="quarter" idx="12"/>
          </p:nvPr>
        </p:nvSpPr>
        <p:spPr/>
        <p:txBody>
          <a:bodyPr/>
          <a:lstStyle/>
          <a:p>
            <a:fld id="{D26B2486-3E0B-4127-A916-5E3011778A62}" type="slidenum">
              <a:rPr lang="en-US" smtClean="0"/>
              <a:t>‹#›</a:t>
            </a:fld>
            <a:endParaRPr lang="en-US"/>
          </a:p>
        </p:txBody>
      </p:sp>
    </p:spTree>
    <p:extLst>
      <p:ext uri="{BB962C8B-B14F-4D97-AF65-F5344CB8AC3E}">
        <p14:creationId xmlns:p14="http://schemas.microsoft.com/office/powerpoint/2010/main" val="3951723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B46933-FCC7-488E-B813-391B84E960F9}"/>
              </a:ext>
            </a:extLst>
          </p:cNvPr>
          <p:cNvSpPr>
            <a:spLocks noGrp="1"/>
          </p:cNvSpPr>
          <p:nvPr>
            <p:ph type="dt" sz="half" idx="10"/>
          </p:nvPr>
        </p:nvSpPr>
        <p:spPr/>
        <p:txBody>
          <a:bodyPr/>
          <a:lstStyle/>
          <a:p>
            <a:fld id="{56333C56-C80A-42F2-B9CE-9644B4FCFAD5}" type="datetimeFigureOut">
              <a:rPr lang="en-US" smtClean="0"/>
              <a:t>11/12/2022</a:t>
            </a:fld>
            <a:endParaRPr lang="en-US"/>
          </a:p>
        </p:txBody>
      </p:sp>
      <p:sp>
        <p:nvSpPr>
          <p:cNvPr id="3" name="Footer Placeholder 2">
            <a:extLst>
              <a:ext uri="{FF2B5EF4-FFF2-40B4-BE49-F238E27FC236}">
                <a16:creationId xmlns:a16="http://schemas.microsoft.com/office/drawing/2014/main" id="{36468CEB-3DDD-45EA-9ADC-8A407E2A3F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A51E88-0BEB-4916-BD75-1A2D5BE4D41B}"/>
              </a:ext>
            </a:extLst>
          </p:cNvPr>
          <p:cNvSpPr>
            <a:spLocks noGrp="1"/>
          </p:cNvSpPr>
          <p:nvPr>
            <p:ph type="sldNum" sz="quarter" idx="12"/>
          </p:nvPr>
        </p:nvSpPr>
        <p:spPr/>
        <p:txBody>
          <a:bodyPr/>
          <a:lstStyle/>
          <a:p>
            <a:fld id="{D26B2486-3E0B-4127-A916-5E3011778A62}" type="slidenum">
              <a:rPr lang="en-US" smtClean="0"/>
              <a:t>‹#›</a:t>
            </a:fld>
            <a:endParaRPr lang="en-US"/>
          </a:p>
        </p:txBody>
      </p:sp>
    </p:spTree>
    <p:extLst>
      <p:ext uri="{BB962C8B-B14F-4D97-AF65-F5344CB8AC3E}">
        <p14:creationId xmlns:p14="http://schemas.microsoft.com/office/powerpoint/2010/main" val="2135271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235C619-7635-4524-8CD3-2F9E33FFB8E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90257B3-F501-4AAF-ACCF-326539D2DD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061FF05-B8FD-4B3C-B5F9-6F9568DC53C5}"/>
              </a:ext>
            </a:extLst>
          </p:cNvPr>
          <p:cNvSpPr>
            <a:spLocks noGrp="1" noChangeArrowheads="1"/>
          </p:cNvSpPr>
          <p:nvPr>
            <p:ph type="sldNum" sz="quarter" idx="12"/>
          </p:nvPr>
        </p:nvSpPr>
        <p:spPr>
          <a:ln/>
        </p:spPr>
        <p:txBody>
          <a:bodyPr/>
          <a:lstStyle>
            <a:lvl1pPr>
              <a:defRPr/>
            </a:lvl1pPr>
          </a:lstStyle>
          <a:p>
            <a:pPr>
              <a:defRPr/>
            </a:pPr>
            <a:fld id="{FE7FF461-FA90-45D5-8CA3-683B7E9AE19C}" type="slidenum">
              <a:rPr lang="en-US" altLang="en-US"/>
              <a:pPr>
                <a:defRPr/>
              </a:pPr>
              <a:t>‹#›</a:t>
            </a:fld>
            <a:endParaRPr lang="en-US" altLang="en-US"/>
          </a:p>
        </p:txBody>
      </p:sp>
    </p:spTree>
    <p:extLst>
      <p:ext uri="{BB962C8B-B14F-4D97-AF65-F5344CB8AC3E}">
        <p14:creationId xmlns:p14="http://schemas.microsoft.com/office/powerpoint/2010/main" val="25211347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235C619-7635-4524-8CD3-2F9E33FFB8E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90257B3-F501-4AAF-ACCF-326539D2DDF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A061FF05-B8FD-4B3C-B5F9-6F9568DC53C5}"/>
              </a:ext>
            </a:extLst>
          </p:cNvPr>
          <p:cNvSpPr>
            <a:spLocks noGrp="1" noChangeArrowheads="1"/>
          </p:cNvSpPr>
          <p:nvPr>
            <p:ph type="sldNum" sz="quarter" idx="12"/>
          </p:nvPr>
        </p:nvSpPr>
        <p:spPr>
          <a:ln/>
        </p:spPr>
        <p:txBody>
          <a:bodyPr/>
          <a:lstStyle>
            <a:lvl1pPr>
              <a:defRPr/>
            </a:lvl1pPr>
          </a:lstStyle>
          <a:p>
            <a:pPr>
              <a:defRPr/>
            </a:pPr>
            <a:fld id="{FE7FF461-FA90-45D5-8CA3-683B7E9AE19C}" type="slidenum">
              <a:rPr lang="en-US" altLang="en-US"/>
              <a:pPr>
                <a:defRPr/>
              </a:pPr>
              <a:t>‹#›</a:t>
            </a:fld>
            <a:endParaRPr lang="en-US" altLang="en-US"/>
          </a:p>
        </p:txBody>
      </p:sp>
    </p:spTree>
    <p:extLst>
      <p:ext uri="{BB962C8B-B14F-4D97-AF65-F5344CB8AC3E}">
        <p14:creationId xmlns:p14="http://schemas.microsoft.com/office/powerpoint/2010/main" val="2521134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1B36B-B54D-463A-98E7-13DE45673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9DD9A9-BC1F-4548-8CE7-7083123794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83B044-B2C8-4821-9366-AF14FBF3D7C5}"/>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3B33F459-FD32-409B-B0DE-EF47A1ED37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608BA-3C53-4207-8647-C59D5A1AEEBC}"/>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217038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1382-6B66-4357-A73F-6DADCE8492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0946E7-D0EF-4623-8E8B-369205A36C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C840C1-7F11-4567-BFF4-095EA4967E48}"/>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A1ECB593-1727-4501-844B-0898576C4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35D41-EFF1-4648-A4A8-089B19BAC1D6}"/>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995225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7DD14-8721-45B4-ABF4-7B82475C24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2B81B-9C8A-4248-B587-1A691DDA72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A5EE08-4078-4478-A0A1-80863E47E5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D597F4-6137-4D60-9711-B6C8FBFF421B}"/>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6" name="Footer Placeholder 5">
            <a:extLst>
              <a:ext uri="{FF2B5EF4-FFF2-40B4-BE49-F238E27FC236}">
                <a16:creationId xmlns:a16="http://schemas.microsoft.com/office/drawing/2014/main" id="{8CADE434-0EAE-4168-81A0-F08F825735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9BEDF-202C-4868-816B-065593D2520E}"/>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1203597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D5F69-7B47-4DDE-B64B-F059CBC254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A209C6-6E08-4523-8D58-A64AFC112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07B043-6CF0-4531-9B32-39318071AF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4B4014-5990-4ECE-9FF4-14ED4B911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3334B9-3476-46DB-BC48-363A09CCB5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53F4E2-96E8-41B0-8C56-0CD6DC3B5020}"/>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8" name="Footer Placeholder 7">
            <a:extLst>
              <a:ext uri="{FF2B5EF4-FFF2-40B4-BE49-F238E27FC236}">
                <a16:creationId xmlns:a16="http://schemas.microsoft.com/office/drawing/2014/main" id="{9A30591A-2F0E-4C23-94F3-54796D78DD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AAB23A-63D0-4E86-A2AD-661495AB2744}"/>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170611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EB7DD-D9C4-45D8-A2FF-CCFEC6BA42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542F02-584D-47BA-B710-FDC215D841AC}"/>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4" name="Footer Placeholder 3">
            <a:extLst>
              <a:ext uri="{FF2B5EF4-FFF2-40B4-BE49-F238E27FC236}">
                <a16:creationId xmlns:a16="http://schemas.microsoft.com/office/drawing/2014/main" id="{23041692-5BF0-4E4B-A811-847A3EB8D4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F93C5C-B2BE-4FE7-906F-EDC6C492E339}"/>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578202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38C4F3-5AC0-4D55-8A23-300A28EE1A5A}"/>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3" name="Footer Placeholder 2">
            <a:extLst>
              <a:ext uri="{FF2B5EF4-FFF2-40B4-BE49-F238E27FC236}">
                <a16:creationId xmlns:a16="http://schemas.microsoft.com/office/drawing/2014/main" id="{ECE4F29F-7289-4908-82E1-E24123743E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5777DA-960F-43BF-9A89-693E6564F5E9}"/>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3354577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DA055-A3DF-4F4A-A026-A4BDC5EBD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E460C5-D197-45A0-9674-271CED7A19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FAA6EF-6397-4079-ADE0-AEFEE7AB6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BD4D93-0536-4D14-BD9F-0BBC705E2192}"/>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6" name="Footer Placeholder 5">
            <a:extLst>
              <a:ext uri="{FF2B5EF4-FFF2-40B4-BE49-F238E27FC236}">
                <a16:creationId xmlns:a16="http://schemas.microsoft.com/office/drawing/2014/main" id="{CEC63F7A-2C7C-4081-B247-3E7D35DBDC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6C5AA8-66C9-44DE-812E-6B5480515345}"/>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1127783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AE35E-927C-45CA-83B7-4693D23E36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5DAD89-8EA6-4D50-BE7E-BD72E9AFC2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8B8C58-852A-4254-8D55-00813FFD4F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8616C9-E425-490D-83D7-2673FF1595FA}"/>
              </a:ext>
            </a:extLst>
          </p:cNvPr>
          <p:cNvSpPr>
            <a:spLocks noGrp="1"/>
          </p:cNvSpPr>
          <p:nvPr>
            <p:ph type="dt" sz="half" idx="10"/>
          </p:nvPr>
        </p:nvSpPr>
        <p:spPr/>
        <p:txBody>
          <a:bodyPr/>
          <a:lstStyle/>
          <a:p>
            <a:fld id="{907462A5-CBED-40B5-B326-1BE233E1F735}" type="datetimeFigureOut">
              <a:rPr lang="en-US" smtClean="0"/>
              <a:t>11/12/2022</a:t>
            </a:fld>
            <a:endParaRPr lang="en-US"/>
          </a:p>
        </p:txBody>
      </p:sp>
      <p:sp>
        <p:nvSpPr>
          <p:cNvPr id="6" name="Footer Placeholder 5">
            <a:extLst>
              <a:ext uri="{FF2B5EF4-FFF2-40B4-BE49-F238E27FC236}">
                <a16:creationId xmlns:a16="http://schemas.microsoft.com/office/drawing/2014/main" id="{1DC13DAD-BA22-43C9-ABDD-11E477F346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C5F74E-E953-44D5-8F97-2EC921717D02}"/>
              </a:ext>
            </a:extLst>
          </p:cNvPr>
          <p:cNvSpPr>
            <a:spLocks noGrp="1"/>
          </p:cNvSpPr>
          <p:nvPr>
            <p:ph type="sldNum" sz="quarter" idx="12"/>
          </p:nvPr>
        </p:nvSpPr>
        <p:spPr/>
        <p:txBody>
          <a:bodyPr/>
          <a:lstStyle/>
          <a:p>
            <a:fld id="{8F6413AD-E4CF-4A5F-A1BE-4604478EB010}" type="slidenum">
              <a:rPr lang="en-US" smtClean="0"/>
              <a:t>‹#›</a:t>
            </a:fld>
            <a:endParaRPr lang="en-US"/>
          </a:p>
        </p:txBody>
      </p:sp>
    </p:spTree>
    <p:extLst>
      <p:ext uri="{BB962C8B-B14F-4D97-AF65-F5344CB8AC3E}">
        <p14:creationId xmlns:p14="http://schemas.microsoft.com/office/powerpoint/2010/main" val="1658630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0F5A36-7C3B-49E5-B19C-34D5A434B1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CCAE9C-D94B-4581-BB4E-8D1756E8E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745F80-B665-47DD-A1F9-68F9E0E1D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7462A5-CBED-40B5-B326-1BE233E1F735}" type="datetimeFigureOut">
              <a:rPr lang="en-US" smtClean="0"/>
              <a:t>11/12/2022</a:t>
            </a:fld>
            <a:endParaRPr lang="en-US"/>
          </a:p>
        </p:txBody>
      </p:sp>
      <p:sp>
        <p:nvSpPr>
          <p:cNvPr id="5" name="Footer Placeholder 4">
            <a:extLst>
              <a:ext uri="{FF2B5EF4-FFF2-40B4-BE49-F238E27FC236}">
                <a16:creationId xmlns:a16="http://schemas.microsoft.com/office/drawing/2014/main" id="{3B9C4189-28DB-4D3A-A2E5-73BE988A02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6ECBB2-89EF-4319-92D4-045136656B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413AD-E4CF-4A5F-A1BE-4604478EB010}" type="slidenum">
              <a:rPr lang="en-US" smtClean="0"/>
              <a:t>‹#›</a:t>
            </a:fld>
            <a:endParaRPr lang="en-US"/>
          </a:p>
        </p:txBody>
      </p:sp>
    </p:spTree>
    <p:extLst>
      <p:ext uri="{BB962C8B-B14F-4D97-AF65-F5344CB8AC3E}">
        <p14:creationId xmlns:p14="http://schemas.microsoft.com/office/powerpoint/2010/main" val="3213434554"/>
      </p:ext>
    </p:extLst>
  </p:cSld>
  <p:clrMap bg1="lt1" tx1="dk1" bg2="lt2" tx2="dk2" accent1="accent1" accent2="accent2" accent3="accent3" accent4="accent4" accent5="accent5" accent6="accent6" hlink="hlink" folHlink="folHlink"/>
  <p:sldLayoutIdLst>
    <p:sldLayoutId id="2147483886" r:id="rId1"/>
    <p:sldLayoutId id="2147483650" r:id="rId2"/>
    <p:sldLayoutId id="2147483651" r:id="rId3"/>
    <p:sldLayoutId id="2147483652" r:id="rId4"/>
    <p:sldLayoutId id="2147483883" r:id="rId5"/>
    <p:sldLayoutId id="2147483654" r:id="rId6"/>
    <p:sldLayoutId id="214748388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0648C573-AF71-49B5-89B8-EE14A65D7589}"/>
              </a:ext>
            </a:extLst>
          </p:cNvPr>
          <p:cNvGrpSpPr>
            <a:grpSpLocks/>
          </p:cNvGrpSpPr>
          <p:nvPr/>
        </p:nvGrpSpPr>
        <p:grpSpPr bwMode="auto">
          <a:xfrm>
            <a:off x="1428752" y="304800"/>
            <a:ext cx="10153649" cy="1106488"/>
            <a:chOff x="675" y="192"/>
            <a:chExt cx="4797" cy="697"/>
          </a:xfrm>
        </p:grpSpPr>
        <p:sp>
          <p:nvSpPr>
            <p:cNvPr id="1032" name="Oval 3">
              <a:extLst>
                <a:ext uri="{FF2B5EF4-FFF2-40B4-BE49-F238E27FC236}">
                  <a16:creationId xmlns:a16="http://schemas.microsoft.com/office/drawing/2014/main" id="{AEA9CDDE-F258-41EA-B868-C94E95C0E06E}"/>
                </a:ext>
              </a:extLst>
            </p:cNvPr>
            <p:cNvSpPr>
              <a:spLocks noChangeArrowheads="1"/>
            </p:cNvSpPr>
            <p:nvPr/>
          </p:nvSpPr>
          <p:spPr bwMode="hidden">
            <a:xfrm flipH="1">
              <a:off x="3067" y="192"/>
              <a:ext cx="696"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3" name="Oval 4">
              <a:extLst>
                <a:ext uri="{FF2B5EF4-FFF2-40B4-BE49-F238E27FC236}">
                  <a16:creationId xmlns:a16="http://schemas.microsoft.com/office/drawing/2014/main" id="{A5297A39-CC68-49EF-9019-5B10B08609A6}"/>
                </a:ext>
              </a:extLst>
            </p:cNvPr>
            <p:cNvSpPr>
              <a:spLocks noChangeArrowheads="1"/>
            </p:cNvSpPr>
            <p:nvPr/>
          </p:nvSpPr>
          <p:spPr bwMode="hidden">
            <a:xfrm flipH="1">
              <a:off x="4777" y="192"/>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4" name="Oval 5">
              <a:extLst>
                <a:ext uri="{FF2B5EF4-FFF2-40B4-BE49-F238E27FC236}">
                  <a16:creationId xmlns:a16="http://schemas.microsoft.com/office/drawing/2014/main" id="{C84F5CA1-A099-4D9D-9741-E3F3B4A53B52}"/>
                </a:ext>
              </a:extLst>
            </p:cNvPr>
            <p:cNvSpPr>
              <a:spLocks noChangeArrowheads="1"/>
            </p:cNvSpPr>
            <p:nvPr/>
          </p:nvSpPr>
          <p:spPr bwMode="hidden">
            <a:xfrm flipH="1">
              <a:off x="675" y="193"/>
              <a:ext cx="695" cy="696"/>
            </a:xfrm>
            <a:prstGeom prst="ellipse">
              <a:avLst/>
            </a:prstGeom>
            <a:solidFill>
              <a:schemeClr val="accent2"/>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5" name="Oval 6">
              <a:extLst>
                <a:ext uri="{FF2B5EF4-FFF2-40B4-BE49-F238E27FC236}">
                  <a16:creationId xmlns:a16="http://schemas.microsoft.com/office/drawing/2014/main" id="{4AF9B9AA-E6B9-478F-AA42-242A3F1A48B3}"/>
                </a:ext>
              </a:extLst>
            </p:cNvPr>
            <p:cNvSpPr>
              <a:spLocks noChangeArrowheads="1"/>
            </p:cNvSpPr>
            <p:nvPr/>
          </p:nvSpPr>
          <p:spPr bwMode="hidden">
            <a:xfrm flipH="1">
              <a:off x="3984"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6" name="Oval 7">
              <a:extLst>
                <a:ext uri="{FF2B5EF4-FFF2-40B4-BE49-F238E27FC236}">
                  <a16:creationId xmlns:a16="http://schemas.microsoft.com/office/drawing/2014/main" id="{6B73A38D-14AD-4B4D-A755-B2362BA2DAAC}"/>
                </a:ext>
              </a:extLst>
            </p:cNvPr>
            <p:cNvSpPr>
              <a:spLocks noChangeArrowheads="1"/>
            </p:cNvSpPr>
            <p:nvPr/>
          </p:nvSpPr>
          <p:spPr bwMode="hidden">
            <a:xfrm flipH="1">
              <a:off x="1486" y="192"/>
              <a:ext cx="695" cy="696"/>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grpSp>
      <p:sp>
        <p:nvSpPr>
          <p:cNvPr id="1027" name="Rectangle 8">
            <a:extLst>
              <a:ext uri="{FF2B5EF4-FFF2-40B4-BE49-F238E27FC236}">
                <a16:creationId xmlns:a16="http://schemas.microsoft.com/office/drawing/2014/main" id="{410C7D27-BF5A-4C86-B3F2-675B28116221}"/>
              </a:ext>
            </a:extLst>
          </p:cNvPr>
          <p:cNvSpPr>
            <a:spLocks noGrp="1" noChangeArrowheads="1"/>
          </p:cNvSpPr>
          <p:nvPr>
            <p:ph type="body" idx="1"/>
          </p:nvPr>
        </p:nvSpPr>
        <p:spPr bwMode="auto">
          <a:xfrm>
            <a:off x="609600" y="1600201"/>
            <a:ext cx="109728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1273" name="Rectangle 9">
            <a:extLst>
              <a:ext uri="{FF2B5EF4-FFF2-40B4-BE49-F238E27FC236}">
                <a16:creationId xmlns:a16="http://schemas.microsoft.com/office/drawing/2014/main" id="{7C2C0840-F1ED-4D3B-9305-13686794BDF3}"/>
              </a:ext>
            </a:extLst>
          </p:cNvPr>
          <p:cNvSpPr>
            <a:spLocks noGrp="1" noChangeArrowheads="1"/>
          </p:cNvSpPr>
          <p:nvPr>
            <p:ph type="dt" sz="half" idx="2"/>
          </p:nvPr>
        </p:nvSpPr>
        <p:spPr bwMode="auto">
          <a:xfrm>
            <a:off x="609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ea typeface="ＭＳ Ｐゴシック" charset="0"/>
                <a:cs typeface="Arial" charset="0"/>
              </a:defRPr>
            </a:lvl1pPr>
          </a:lstStyle>
          <a:p>
            <a:pPr>
              <a:defRPr/>
            </a:pPr>
            <a:endParaRPr lang="en-US"/>
          </a:p>
        </p:txBody>
      </p:sp>
      <p:sp>
        <p:nvSpPr>
          <p:cNvPr id="11274" name="Rectangle 10">
            <a:extLst>
              <a:ext uri="{FF2B5EF4-FFF2-40B4-BE49-F238E27FC236}">
                <a16:creationId xmlns:a16="http://schemas.microsoft.com/office/drawing/2014/main" id="{05ADC8DC-E862-485C-9914-AEF9CDA59C4A}"/>
              </a:ext>
            </a:extLst>
          </p:cNvPr>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Arial" charset="0"/>
              </a:defRPr>
            </a:lvl1pPr>
          </a:lstStyle>
          <a:p>
            <a:pPr>
              <a:defRPr/>
            </a:pPr>
            <a:endParaRPr lang="en-US"/>
          </a:p>
        </p:txBody>
      </p:sp>
      <p:sp>
        <p:nvSpPr>
          <p:cNvPr id="11275" name="Rectangle 11">
            <a:extLst>
              <a:ext uri="{FF2B5EF4-FFF2-40B4-BE49-F238E27FC236}">
                <a16:creationId xmlns:a16="http://schemas.microsoft.com/office/drawing/2014/main" id="{28108216-EF43-48C8-AF85-1A77ABA9BEA8}"/>
              </a:ext>
            </a:extLst>
          </p:cNvPr>
          <p:cNvSpPr>
            <a:spLocks noGrp="1" noChangeArrowheads="1"/>
          </p:cNvSpPr>
          <p:nvPr>
            <p:ph type="sldNum" sz="quarter" idx="4"/>
          </p:nvPr>
        </p:nvSpPr>
        <p:spPr bwMode="auto">
          <a:xfrm>
            <a:off x="8737600" y="6248400"/>
            <a:ext cx="2844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C31C2B40-AABC-4544-8157-75FA5AA0D328}" type="slidenum">
              <a:rPr lang="en-US" altLang="en-US"/>
              <a:pPr>
                <a:defRPr/>
              </a:pPr>
              <a:t>‹#›</a:t>
            </a:fld>
            <a:endParaRPr lang="en-US" altLang="en-US"/>
          </a:p>
        </p:txBody>
      </p:sp>
      <p:sp>
        <p:nvSpPr>
          <p:cNvPr id="1031" name="Rectangle 12">
            <a:extLst>
              <a:ext uri="{FF2B5EF4-FFF2-40B4-BE49-F238E27FC236}">
                <a16:creationId xmlns:a16="http://schemas.microsoft.com/office/drawing/2014/main" id="{0F63DC24-1C2F-486F-BA94-6337A92A97DC}"/>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882" r:id="rId1"/>
  </p:sldLayoutIdLst>
  <p:txStyles>
    <p:titleStyle>
      <a:lvl1pPr algn="l" rtl="0" eaLnBrk="0" fontAlgn="base" hangingPunct="0">
        <a:spcBef>
          <a:spcPct val="0"/>
        </a:spcBef>
        <a:spcAft>
          <a:spcPct val="0"/>
        </a:spcAft>
        <a:defRPr sz="3800">
          <a:solidFill>
            <a:schemeClr val="tx2"/>
          </a:solidFill>
          <a:latin typeface="+mj-lt"/>
          <a:ea typeface="MS PGothic" panose="020B0600070205080204" pitchFamily="34" charset="-128"/>
          <a:cs typeface="+mj-cs"/>
        </a:defRPr>
      </a:lvl1pPr>
      <a:lvl2pPr algn="l" rtl="0" eaLnBrk="0" fontAlgn="base" hangingPunct="0">
        <a:spcBef>
          <a:spcPct val="0"/>
        </a:spcBef>
        <a:spcAft>
          <a:spcPct val="0"/>
        </a:spcAft>
        <a:defRPr sz="3800">
          <a:solidFill>
            <a:schemeClr val="tx2"/>
          </a:solidFill>
          <a:latin typeface="Arial" charset="0"/>
          <a:ea typeface="MS PGothic" panose="020B0600070205080204" pitchFamily="34" charset="-128"/>
          <a:cs typeface="Arial" charset="0"/>
        </a:defRPr>
      </a:lvl2pPr>
      <a:lvl3pPr algn="l" rtl="0" eaLnBrk="0" fontAlgn="base" hangingPunct="0">
        <a:spcBef>
          <a:spcPct val="0"/>
        </a:spcBef>
        <a:spcAft>
          <a:spcPct val="0"/>
        </a:spcAft>
        <a:defRPr sz="3800">
          <a:solidFill>
            <a:schemeClr val="tx2"/>
          </a:solidFill>
          <a:latin typeface="Arial" charset="0"/>
          <a:ea typeface="MS PGothic" panose="020B0600070205080204" pitchFamily="34" charset="-128"/>
          <a:cs typeface="Arial" charset="0"/>
        </a:defRPr>
      </a:lvl3pPr>
      <a:lvl4pPr algn="l" rtl="0" eaLnBrk="0" fontAlgn="base" hangingPunct="0">
        <a:spcBef>
          <a:spcPct val="0"/>
        </a:spcBef>
        <a:spcAft>
          <a:spcPct val="0"/>
        </a:spcAft>
        <a:defRPr sz="3800">
          <a:solidFill>
            <a:schemeClr val="tx2"/>
          </a:solidFill>
          <a:latin typeface="Arial" charset="0"/>
          <a:ea typeface="MS PGothic" panose="020B0600070205080204" pitchFamily="34" charset="-128"/>
          <a:cs typeface="Arial" charset="0"/>
        </a:defRPr>
      </a:lvl4pPr>
      <a:lvl5pPr algn="l" rtl="0" eaLnBrk="0" fontAlgn="base" hangingPunct="0">
        <a:spcBef>
          <a:spcPct val="0"/>
        </a:spcBef>
        <a:spcAft>
          <a:spcPct val="0"/>
        </a:spcAft>
        <a:defRPr sz="3800">
          <a:solidFill>
            <a:schemeClr val="tx2"/>
          </a:solidFill>
          <a:latin typeface="Arial" charset="0"/>
          <a:ea typeface="MS PGothic" panose="020B0600070205080204" pitchFamily="34" charset="-128"/>
          <a:cs typeface="Arial" charset="0"/>
        </a:defRPr>
      </a:lvl5pPr>
      <a:lvl6pPr marL="457200" algn="l" rtl="0" fontAlgn="base">
        <a:spcBef>
          <a:spcPct val="0"/>
        </a:spcBef>
        <a:spcAft>
          <a:spcPct val="0"/>
        </a:spcAft>
        <a:defRPr sz="3800">
          <a:solidFill>
            <a:schemeClr val="tx2"/>
          </a:solidFill>
          <a:latin typeface="Arial" charset="0"/>
          <a:cs typeface="Arial" charset="0"/>
        </a:defRPr>
      </a:lvl6pPr>
      <a:lvl7pPr marL="914400" algn="l" rtl="0" fontAlgn="base">
        <a:spcBef>
          <a:spcPct val="0"/>
        </a:spcBef>
        <a:spcAft>
          <a:spcPct val="0"/>
        </a:spcAft>
        <a:defRPr sz="3800">
          <a:solidFill>
            <a:schemeClr val="tx2"/>
          </a:solidFill>
          <a:latin typeface="Arial" charset="0"/>
          <a:cs typeface="Arial" charset="0"/>
        </a:defRPr>
      </a:lvl7pPr>
      <a:lvl8pPr marL="1371600" algn="l" rtl="0" fontAlgn="base">
        <a:spcBef>
          <a:spcPct val="0"/>
        </a:spcBef>
        <a:spcAft>
          <a:spcPct val="0"/>
        </a:spcAft>
        <a:defRPr sz="3800">
          <a:solidFill>
            <a:schemeClr val="tx2"/>
          </a:solidFill>
          <a:latin typeface="Arial" charset="0"/>
          <a:cs typeface="Arial" charset="0"/>
        </a:defRPr>
      </a:lvl8pPr>
      <a:lvl9pPr marL="1828800" algn="l" rtl="0" fontAlgn="base">
        <a:spcBef>
          <a:spcPct val="0"/>
        </a:spcBef>
        <a:spcAft>
          <a:spcPct val="0"/>
        </a:spcAft>
        <a:defRPr sz="3800">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accent1"/>
        </a:buClr>
        <a:buFont typeface="Wingdings" panose="05000000000000000000" pitchFamily="2" charset="2"/>
        <a:buChar char="l"/>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700">
          <a:solidFill>
            <a:schemeClr val="tx1"/>
          </a:solidFill>
          <a:latin typeface="+mn-lt"/>
          <a:ea typeface="Arial" charset="0"/>
          <a:cs typeface="+mn-cs"/>
        </a:defRPr>
      </a:lvl2pPr>
      <a:lvl3pPr marL="1143000" indent="-228600" algn="l" rtl="0" eaLnBrk="0" fontAlgn="base" hangingPunct="0">
        <a:spcBef>
          <a:spcPct val="20000"/>
        </a:spcBef>
        <a:spcAft>
          <a:spcPct val="0"/>
        </a:spcAft>
        <a:buClr>
          <a:schemeClr val="accent1"/>
        </a:buClr>
        <a:buFont typeface="Wingdings" panose="05000000000000000000" pitchFamily="2" charset="2"/>
        <a:buChar char="l"/>
        <a:defRPr sz="2300">
          <a:solidFill>
            <a:schemeClr val="tx1"/>
          </a:solidFill>
          <a:latin typeface="+mn-lt"/>
          <a:ea typeface="Arial" charset="0"/>
          <a:cs typeface="+mn-cs"/>
        </a:defRPr>
      </a:lvl3pPr>
      <a:lvl4pPr marL="1600200" indent="-228600" algn="l" rtl="0" eaLnBrk="0" fontAlgn="base" hangingPunct="0">
        <a:spcBef>
          <a:spcPct val="20000"/>
        </a:spcBef>
        <a:spcAft>
          <a:spcPct val="0"/>
        </a:spcAft>
        <a:buClr>
          <a:schemeClr val="accent1"/>
        </a:buClr>
        <a:buChar char="•"/>
        <a:defRPr sz="2000">
          <a:solidFill>
            <a:schemeClr val="tx1"/>
          </a:solidFill>
          <a:latin typeface="+mn-lt"/>
          <a:ea typeface="Arial" charset="0"/>
          <a:cs typeface="+mn-cs"/>
        </a:defRPr>
      </a:lvl4pPr>
      <a:lvl5pPr marL="2057400" indent="-228600" algn="l" rtl="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mn-lt"/>
          <a:ea typeface="Arial" charset="0"/>
          <a:cs typeface="+mn-cs"/>
        </a:defRPr>
      </a:lvl5pPr>
      <a:lvl6pPr marL="2514600" indent="-228600" algn="l" rtl="0" fontAlgn="base">
        <a:spcBef>
          <a:spcPct val="20000"/>
        </a:spcBef>
        <a:spcAft>
          <a:spcPct val="0"/>
        </a:spcAft>
        <a:buClr>
          <a:schemeClr val="accent1"/>
        </a:buClr>
        <a:buFont typeface="Wingdings" pitchFamily="2" charset="2"/>
        <a:buChar char=""/>
        <a:defRPr sz="2000">
          <a:solidFill>
            <a:schemeClr val="tx1"/>
          </a:solidFill>
          <a:latin typeface="+mn-lt"/>
          <a:cs typeface="+mn-cs"/>
        </a:defRPr>
      </a:lvl6pPr>
      <a:lvl7pPr marL="2971800" indent="-228600" algn="l" rtl="0" fontAlgn="base">
        <a:spcBef>
          <a:spcPct val="20000"/>
        </a:spcBef>
        <a:spcAft>
          <a:spcPct val="0"/>
        </a:spcAft>
        <a:buClr>
          <a:schemeClr val="accent1"/>
        </a:buClr>
        <a:buFont typeface="Wingdings" pitchFamily="2" charset="2"/>
        <a:buChar char=""/>
        <a:defRPr sz="2000">
          <a:solidFill>
            <a:schemeClr val="tx1"/>
          </a:solidFill>
          <a:latin typeface="+mn-lt"/>
          <a:cs typeface="+mn-cs"/>
        </a:defRPr>
      </a:lvl7pPr>
      <a:lvl8pPr marL="3429000" indent="-228600" algn="l" rtl="0" fontAlgn="base">
        <a:spcBef>
          <a:spcPct val="20000"/>
        </a:spcBef>
        <a:spcAft>
          <a:spcPct val="0"/>
        </a:spcAft>
        <a:buClr>
          <a:schemeClr val="accent1"/>
        </a:buClr>
        <a:buFont typeface="Wingdings" pitchFamily="2" charset="2"/>
        <a:buChar char=""/>
        <a:defRPr sz="2000">
          <a:solidFill>
            <a:schemeClr val="tx1"/>
          </a:solidFill>
          <a:latin typeface="+mn-lt"/>
          <a:cs typeface="+mn-cs"/>
        </a:defRPr>
      </a:lvl8pPr>
      <a:lvl9pPr marL="3886200" indent="-228600" algn="l" rtl="0" fontAlgn="base">
        <a:spcBef>
          <a:spcPct val="20000"/>
        </a:spcBef>
        <a:spcAft>
          <a:spcPct val="0"/>
        </a:spcAft>
        <a:buClr>
          <a:schemeClr val="accent1"/>
        </a:buClr>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325B60-9577-4F38-AA57-01FBEDADAE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30CF6F-F4AF-49A9-B37C-432866B7CA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C65F1-9711-40C7-BF44-EC56C470FF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333C56-C80A-42F2-B9CE-9644B4FCFAD5}" type="datetimeFigureOut">
              <a:rPr lang="en-US" smtClean="0"/>
              <a:t>11/12/2022</a:t>
            </a:fld>
            <a:endParaRPr lang="en-US"/>
          </a:p>
        </p:txBody>
      </p:sp>
      <p:sp>
        <p:nvSpPr>
          <p:cNvPr id="5" name="Footer Placeholder 4">
            <a:extLst>
              <a:ext uri="{FF2B5EF4-FFF2-40B4-BE49-F238E27FC236}">
                <a16:creationId xmlns:a16="http://schemas.microsoft.com/office/drawing/2014/main" id="{950CECE1-29F2-4F4A-85F8-9DEEAE0982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00AA8-E547-47F3-AC72-AEB48D722E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B2486-3E0B-4127-A916-5E3011778A62}" type="slidenum">
              <a:rPr lang="en-US" smtClean="0"/>
              <a:t>‹#›</a:t>
            </a:fld>
            <a:endParaRPr lang="en-US"/>
          </a:p>
        </p:txBody>
      </p:sp>
    </p:spTree>
    <p:extLst>
      <p:ext uri="{BB962C8B-B14F-4D97-AF65-F5344CB8AC3E}">
        <p14:creationId xmlns:p14="http://schemas.microsoft.com/office/powerpoint/2010/main" val="358015783"/>
      </p:ext>
    </p:extLst>
  </p:cSld>
  <p:clrMap bg1="lt1" tx1="dk1" bg2="lt2" tx2="dk2" accent1="accent1" accent2="accent2" accent3="accent3" accent4="accent4" accent5="accent5" accent6="accent6" hlink="hlink" folHlink="folHlink"/>
  <p:sldLayoutIdLst>
    <p:sldLayoutId id="2147483649" r:id="rId1"/>
    <p:sldLayoutId id="214748365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D89E57D-621D-43EF-9A0A-90DCCCDB3560}"/>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7551078-8335-4B3C-BABA-3C15A50C01A3}"/>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EF19D83-1D4C-471A-B6B2-0253001CA325}"/>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a:extLst>
              <a:ext uri="{FF2B5EF4-FFF2-40B4-BE49-F238E27FC236}">
                <a16:creationId xmlns:a16="http://schemas.microsoft.com/office/drawing/2014/main" id="{8B0A0A1E-9F7C-4CF2-A092-D2223C5E520C}"/>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4DB2BC65-41C9-478D-AAF0-C317208168F4}"/>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E0E3388-6758-4D0F-9286-051337A37D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05"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6D89E57D-621D-43EF-9A0A-90DCCCDB3560}"/>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7551078-8335-4B3C-BABA-3C15A50C01A3}"/>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2EF19D83-1D4C-471A-B6B2-0253001CA325}"/>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029" name="Rectangle 5">
            <a:extLst>
              <a:ext uri="{FF2B5EF4-FFF2-40B4-BE49-F238E27FC236}">
                <a16:creationId xmlns:a16="http://schemas.microsoft.com/office/drawing/2014/main" id="{8B0A0A1E-9F7C-4CF2-A092-D2223C5E520C}"/>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1030" name="Rectangle 6">
            <a:extLst>
              <a:ext uri="{FF2B5EF4-FFF2-40B4-BE49-F238E27FC236}">
                <a16:creationId xmlns:a16="http://schemas.microsoft.com/office/drawing/2014/main" id="{4DB2BC65-41C9-478D-AAF0-C317208168F4}"/>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1E0E3388-6758-4D0F-9286-051337A37D3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108" r:id="rId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10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0.png"/><Relationship Id="rId4" Type="http://schemas.openxmlformats.org/officeDocument/2006/relationships/image" Target="../media/image8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6.xml"/><Relationship Id="rId4" Type="http://schemas.openxmlformats.org/officeDocument/2006/relationships/image" Target="../media/image98.jpeg"/></Relationships>
</file>

<file path=ppt/slides/_rels/slide11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119.xml.rels><?xml version="1.0" encoding="UTF-8" standalone="yes"?>
<Relationships xmlns="http://schemas.openxmlformats.org/package/2006/relationships"><Relationship Id="rId3" Type="http://schemas.openxmlformats.org/officeDocument/2006/relationships/hyperlink" Target="http://cs.stanford.edu/people/karpathy/deepimagesent/" TargetMode="Externa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4" Type="http://schemas.openxmlformats.org/officeDocument/2006/relationships/hyperlink" Target="https://arxiv.org/abs/1809.11096"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medium.com/@kanchansarkar/relu-not-a-differentiable-function-why-used-in-gradient-based-optimization-7fef3a4cecec"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hyperlink" Target="https://www.ncbi.nlm.nih.gov/pmc/articles/PMC1363130" TargetMode="Externa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hyperlink" Target="http://www.cs.princeton.edu/courses/archive/spr08/cos598B/Readings/Fukushima1980.pdf" TargetMode="External"/><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2" Type="http://schemas.openxmlformats.org/officeDocument/2006/relationships/hyperlink" Target="http://www.image-net.org/challenges/LSVRC/2014/result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721BCC-1079-4929-853F-9879D2D6938E}"/>
              </a:ext>
            </a:extLst>
          </p:cNvPr>
          <p:cNvSpPr txBox="1"/>
          <p:nvPr/>
        </p:nvSpPr>
        <p:spPr>
          <a:xfrm>
            <a:off x="2258291" y="734291"/>
            <a:ext cx="8395854" cy="4708981"/>
          </a:xfrm>
          <a:prstGeom prst="rect">
            <a:avLst/>
          </a:prstGeom>
          <a:noFill/>
        </p:spPr>
        <p:txBody>
          <a:bodyPr wrap="square" rtlCol="0">
            <a:spAutoFit/>
          </a:bodyPr>
          <a:lstStyle/>
          <a:p>
            <a:endParaRPr lang="en-US" dirty="0"/>
          </a:p>
          <a:p>
            <a:endParaRPr lang="en-US" dirty="0"/>
          </a:p>
          <a:p>
            <a:pPr algn="ctr"/>
            <a:r>
              <a:rPr lang="en-US" sz="3200" dirty="0">
                <a:solidFill>
                  <a:srgbClr val="C00000"/>
                </a:solidFill>
              </a:rPr>
              <a:t>Deep Learning for Computer Vision</a:t>
            </a:r>
          </a:p>
          <a:p>
            <a:pPr algn="ctr"/>
            <a:endParaRPr lang="en-US" sz="3200" dirty="0">
              <a:solidFill>
                <a:srgbClr val="C00000"/>
              </a:solidFill>
            </a:endParaRP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algn="ctr"/>
            <a:r>
              <a:rPr lang="en-US" sz="2000" dirty="0">
                <a:solidFill>
                  <a:srgbClr val="FF0000"/>
                </a:solidFill>
              </a:rPr>
              <a:t>Nihal Kodikara</a:t>
            </a:r>
          </a:p>
          <a:p>
            <a:endParaRPr lang="en-US" dirty="0"/>
          </a:p>
        </p:txBody>
      </p:sp>
      <p:sp>
        <p:nvSpPr>
          <p:cNvPr id="3" name="TextBox 2">
            <a:extLst>
              <a:ext uri="{FF2B5EF4-FFF2-40B4-BE49-F238E27FC236}">
                <a16:creationId xmlns:a16="http://schemas.microsoft.com/office/drawing/2014/main" id="{B6637FB1-052A-E6F1-06D8-C4729780B9B3}"/>
              </a:ext>
            </a:extLst>
          </p:cNvPr>
          <p:cNvSpPr txBox="1"/>
          <p:nvPr/>
        </p:nvSpPr>
        <p:spPr>
          <a:xfrm>
            <a:off x="7104993" y="5759669"/>
            <a:ext cx="4656083" cy="461665"/>
          </a:xfrm>
          <a:prstGeom prst="rect">
            <a:avLst/>
          </a:prstGeom>
          <a:noFill/>
        </p:spPr>
        <p:txBody>
          <a:bodyPr wrap="square" rtlCol="0">
            <a:spAutoFit/>
          </a:bodyPr>
          <a:lstStyle/>
          <a:p>
            <a:pPr algn="ctr"/>
            <a:r>
              <a:rPr lang="en-US" sz="1200" b="1" dirty="0"/>
              <a:t>Credits : Stanford University</a:t>
            </a:r>
          </a:p>
          <a:p>
            <a:pPr algn="ctr"/>
            <a:r>
              <a:rPr lang="en-US" sz="1200" b="1" dirty="0"/>
              <a:t>MIT</a:t>
            </a:r>
            <a:endParaRPr lang="en-GB" sz="1200" b="1" dirty="0"/>
          </a:p>
        </p:txBody>
      </p:sp>
    </p:spTree>
    <p:extLst>
      <p:ext uri="{BB962C8B-B14F-4D97-AF65-F5344CB8AC3E}">
        <p14:creationId xmlns:p14="http://schemas.microsoft.com/office/powerpoint/2010/main" val="3041012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3FD276-36E7-4622-8780-31C04B21D09B}"/>
              </a:ext>
            </a:extLst>
          </p:cNvPr>
          <p:cNvPicPr>
            <a:picLocks noChangeAspect="1"/>
          </p:cNvPicPr>
          <p:nvPr/>
        </p:nvPicPr>
        <p:blipFill rotWithShape="1">
          <a:blip r:embed="rId3"/>
          <a:srcRect l="5000" t="23839" r="48864" b="32122"/>
          <a:stretch/>
        </p:blipFill>
        <p:spPr>
          <a:xfrm>
            <a:off x="609600" y="260314"/>
            <a:ext cx="5608321" cy="4080680"/>
          </a:xfrm>
          <a:prstGeom prst="rect">
            <a:avLst/>
          </a:prstGeom>
        </p:spPr>
      </p:pic>
      <p:pic>
        <p:nvPicPr>
          <p:cNvPr id="4" name="Picture 3" descr="A picture containing chain&#10;&#10;Description automatically generated">
            <a:extLst>
              <a:ext uri="{FF2B5EF4-FFF2-40B4-BE49-F238E27FC236}">
                <a16:creationId xmlns:a16="http://schemas.microsoft.com/office/drawing/2014/main" id="{611C3F8D-FDBF-47EB-BB4A-5ADA97AFACBF}"/>
              </a:ext>
            </a:extLst>
          </p:cNvPr>
          <p:cNvPicPr>
            <a:picLocks noChangeAspect="1"/>
          </p:cNvPicPr>
          <p:nvPr/>
        </p:nvPicPr>
        <p:blipFill rotWithShape="1">
          <a:blip r:embed="rId4">
            <a:extLst>
              <a:ext uri="{28A0092B-C50C-407E-A947-70E740481C1C}">
                <a14:useLocalDpi xmlns:a14="http://schemas.microsoft.com/office/drawing/2010/main" val="0"/>
              </a:ext>
            </a:extLst>
          </a:blip>
          <a:srcRect b="5512"/>
          <a:stretch/>
        </p:blipFill>
        <p:spPr>
          <a:xfrm>
            <a:off x="6641431" y="0"/>
            <a:ext cx="5775393" cy="4244741"/>
          </a:xfrm>
          <a:prstGeom prst="rect">
            <a:avLst/>
          </a:prstGeom>
        </p:spPr>
      </p:pic>
      <p:sp>
        <p:nvSpPr>
          <p:cNvPr id="5" name="TextBox 4">
            <a:extLst>
              <a:ext uri="{FF2B5EF4-FFF2-40B4-BE49-F238E27FC236}">
                <a16:creationId xmlns:a16="http://schemas.microsoft.com/office/drawing/2014/main" id="{B018CFAA-4FE2-4AE0-AF08-3FBCDC54A350}"/>
              </a:ext>
            </a:extLst>
          </p:cNvPr>
          <p:cNvSpPr txBox="1"/>
          <p:nvPr/>
        </p:nvSpPr>
        <p:spPr>
          <a:xfrm>
            <a:off x="1260908" y="5091764"/>
            <a:ext cx="10857297" cy="646331"/>
          </a:xfrm>
          <a:prstGeom prst="rect">
            <a:avLst/>
          </a:prstGeom>
          <a:noFill/>
        </p:spPr>
        <p:txBody>
          <a:bodyPr wrap="square" rtlCol="0">
            <a:spAutoFit/>
          </a:bodyPr>
          <a:lstStyle/>
          <a:p>
            <a:r>
              <a:rPr lang="en-US" b="1" dirty="0"/>
              <a:t>Diabetic Retinopathy                                                                                            Alzheimer's disease</a:t>
            </a:r>
          </a:p>
          <a:p>
            <a:endParaRPr lang="en-US" dirty="0"/>
          </a:p>
        </p:txBody>
      </p:sp>
    </p:spTree>
    <p:extLst>
      <p:ext uri="{BB962C8B-B14F-4D97-AF65-F5344CB8AC3E}">
        <p14:creationId xmlns:p14="http://schemas.microsoft.com/office/powerpoint/2010/main" val="28801891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51930E-EA46-43B9-93A8-876A5652A707}"/>
              </a:ext>
            </a:extLst>
          </p:cNvPr>
          <p:cNvPicPr>
            <a:picLocks noChangeAspect="1"/>
          </p:cNvPicPr>
          <p:nvPr/>
        </p:nvPicPr>
        <p:blipFill rotWithShape="1">
          <a:blip r:embed="rId3"/>
          <a:srcRect l="26704" t="21010" r="38409" b="44445"/>
          <a:stretch/>
        </p:blipFill>
        <p:spPr>
          <a:xfrm>
            <a:off x="1316183" y="429490"/>
            <a:ext cx="8174182" cy="4419601"/>
          </a:xfrm>
          <a:prstGeom prst="rect">
            <a:avLst/>
          </a:prstGeom>
        </p:spPr>
      </p:pic>
      <p:sp>
        <p:nvSpPr>
          <p:cNvPr id="3" name="Rectangle 1">
            <a:extLst>
              <a:ext uri="{FF2B5EF4-FFF2-40B4-BE49-F238E27FC236}">
                <a16:creationId xmlns:a16="http://schemas.microsoft.com/office/drawing/2014/main" id="{6A646819-A03D-475C-8D56-73CF063014DB}"/>
              </a:ext>
            </a:extLst>
          </p:cNvPr>
          <p:cNvSpPr>
            <a:spLocks noChangeArrowheads="1"/>
          </p:cNvSpPr>
          <p:nvPr/>
        </p:nvSpPr>
        <p:spPr bwMode="auto">
          <a:xfrm>
            <a:off x="2535381" y="5322517"/>
            <a:ext cx="50401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chemeClr val="tx1"/>
                </a:solidFill>
                <a:effectLst/>
                <a:latin typeface="Arial Unicode MS"/>
              </a:rPr>
              <a:t>hflipped_image</a:t>
            </a:r>
            <a:r>
              <a:rPr kumimoji="0" lang="en-US" altLang="en-US" b="0" i="0" u="none" strike="noStrike" cap="none" normalizeH="0" baseline="0" dirty="0">
                <a:ln>
                  <a:noFill/>
                </a:ln>
                <a:solidFill>
                  <a:schemeClr val="tx1"/>
                </a:solidFill>
                <a:effectLst/>
                <a:latin typeface="Arial Unicode MS"/>
              </a:rPr>
              <a:t> = </a:t>
            </a:r>
            <a:r>
              <a:rPr kumimoji="0" lang="en-US" altLang="en-US" b="0" i="0" u="none" strike="noStrike" cap="none" normalizeH="0" baseline="0" dirty="0" err="1">
                <a:ln>
                  <a:noFill/>
                </a:ln>
                <a:solidFill>
                  <a:schemeClr val="tx1"/>
                </a:solidFill>
                <a:effectLst/>
                <a:latin typeface="Arial Unicode MS"/>
              </a:rPr>
              <a:t>tf.image.flip_left_right</a:t>
            </a:r>
            <a:r>
              <a:rPr kumimoji="0" lang="en-US" altLang="en-US" b="0" i="0" u="none" strike="noStrike" cap="none" normalizeH="0" baseline="0" dirty="0">
                <a:ln>
                  <a:noFill/>
                </a:ln>
                <a:solidFill>
                  <a:schemeClr val="tx1"/>
                </a:solidFill>
                <a:effectLst/>
                <a:latin typeface="Arial Unicode MS"/>
              </a:rPr>
              <a:t>(image)</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29378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66F995-53DF-4322-968B-AFECB42E5046}"/>
              </a:ext>
            </a:extLst>
          </p:cNvPr>
          <p:cNvPicPr>
            <a:picLocks noChangeAspect="1"/>
          </p:cNvPicPr>
          <p:nvPr/>
        </p:nvPicPr>
        <p:blipFill rotWithShape="1">
          <a:blip r:embed="rId3"/>
          <a:srcRect l="26250" t="20000" r="38750" b="44848"/>
          <a:stretch/>
        </p:blipFill>
        <p:spPr>
          <a:xfrm>
            <a:off x="762001" y="277091"/>
            <a:ext cx="9822872" cy="5874327"/>
          </a:xfrm>
          <a:prstGeom prst="rect">
            <a:avLst/>
          </a:prstGeom>
        </p:spPr>
      </p:pic>
    </p:spTree>
    <p:extLst>
      <p:ext uri="{BB962C8B-B14F-4D97-AF65-F5344CB8AC3E}">
        <p14:creationId xmlns:p14="http://schemas.microsoft.com/office/powerpoint/2010/main" val="26650897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D22E75-3F42-4F9E-ABBC-62AEA47B320B}"/>
              </a:ext>
            </a:extLst>
          </p:cNvPr>
          <p:cNvPicPr>
            <a:picLocks noChangeAspect="1"/>
          </p:cNvPicPr>
          <p:nvPr/>
        </p:nvPicPr>
        <p:blipFill rotWithShape="1">
          <a:blip r:embed="rId3"/>
          <a:srcRect l="27159" t="21414" r="36818" b="45252"/>
          <a:stretch/>
        </p:blipFill>
        <p:spPr>
          <a:xfrm>
            <a:off x="845128" y="498765"/>
            <a:ext cx="10654146" cy="5472544"/>
          </a:xfrm>
          <a:prstGeom prst="rect">
            <a:avLst/>
          </a:prstGeom>
        </p:spPr>
      </p:pic>
    </p:spTree>
    <p:extLst>
      <p:ext uri="{BB962C8B-B14F-4D97-AF65-F5344CB8AC3E}">
        <p14:creationId xmlns:p14="http://schemas.microsoft.com/office/powerpoint/2010/main" val="32921178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807668-E393-4469-B6E4-61F6DBEB1473}"/>
              </a:ext>
            </a:extLst>
          </p:cNvPr>
          <p:cNvPicPr>
            <a:picLocks noChangeAspect="1"/>
          </p:cNvPicPr>
          <p:nvPr/>
        </p:nvPicPr>
        <p:blipFill rotWithShape="1">
          <a:blip r:embed="rId3"/>
          <a:srcRect l="27582" t="22332" r="37500" b="44647"/>
          <a:stretch/>
        </p:blipFill>
        <p:spPr>
          <a:xfrm>
            <a:off x="768625" y="477078"/>
            <a:ext cx="10707757" cy="5840595"/>
          </a:xfrm>
          <a:prstGeom prst="rect">
            <a:avLst/>
          </a:prstGeom>
        </p:spPr>
      </p:pic>
    </p:spTree>
    <p:extLst>
      <p:ext uri="{BB962C8B-B14F-4D97-AF65-F5344CB8AC3E}">
        <p14:creationId xmlns:p14="http://schemas.microsoft.com/office/powerpoint/2010/main" val="23234737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7F745-727A-45DB-9786-C3BD9EB17DBB}"/>
              </a:ext>
            </a:extLst>
          </p:cNvPr>
          <p:cNvPicPr>
            <a:picLocks noChangeAspect="1"/>
          </p:cNvPicPr>
          <p:nvPr/>
        </p:nvPicPr>
        <p:blipFill rotWithShape="1">
          <a:blip r:embed="rId2"/>
          <a:srcRect b="10714"/>
          <a:stretch/>
        </p:blipFill>
        <p:spPr>
          <a:xfrm>
            <a:off x="0" y="-24221"/>
            <a:ext cx="8637562" cy="6120220"/>
          </a:xfrm>
          <a:prstGeom prst="rect">
            <a:avLst/>
          </a:prstGeom>
        </p:spPr>
      </p:pic>
      <p:pic>
        <p:nvPicPr>
          <p:cNvPr id="3" name="Picture 2">
            <a:extLst>
              <a:ext uri="{FF2B5EF4-FFF2-40B4-BE49-F238E27FC236}">
                <a16:creationId xmlns:a16="http://schemas.microsoft.com/office/drawing/2014/main" id="{D332180C-5832-452D-ACB2-30253BABA4AC}"/>
              </a:ext>
            </a:extLst>
          </p:cNvPr>
          <p:cNvPicPr>
            <a:picLocks noChangeAspect="1"/>
          </p:cNvPicPr>
          <p:nvPr/>
        </p:nvPicPr>
        <p:blipFill rotWithShape="1">
          <a:blip r:embed="rId3"/>
          <a:srcRect l="3696" t="16409" r="61303" b="23078"/>
          <a:stretch/>
        </p:blipFill>
        <p:spPr>
          <a:xfrm>
            <a:off x="8637562" y="1153753"/>
            <a:ext cx="3554437" cy="4147931"/>
          </a:xfrm>
          <a:prstGeom prst="rect">
            <a:avLst/>
          </a:prstGeom>
        </p:spPr>
      </p:pic>
      <p:sp>
        <p:nvSpPr>
          <p:cNvPr id="4" name="TextBox 3">
            <a:extLst>
              <a:ext uri="{FF2B5EF4-FFF2-40B4-BE49-F238E27FC236}">
                <a16:creationId xmlns:a16="http://schemas.microsoft.com/office/drawing/2014/main" id="{0FEE6408-81BF-43A1-86F0-D289534EDAB7}"/>
              </a:ext>
            </a:extLst>
          </p:cNvPr>
          <p:cNvSpPr txBox="1"/>
          <p:nvPr/>
        </p:nvSpPr>
        <p:spPr>
          <a:xfrm>
            <a:off x="1860884" y="6015789"/>
            <a:ext cx="8069179" cy="400110"/>
          </a:xfrm>
          <a:prstGeom prst="rect">
            <a:avLst/>
          </a:prstGeom>
          <a:noFill/>
        </p:spPr>
        <p:txBody>
          <a:bodyPr wrap="square" rtlCol="0">
            <a:spAutoFit/>
          </a:bodyPr>
          <a:lstStyle/>
          <a:p>
            <a:pPr algn="ctr"/>
            <a:r>
              <a:rPr lang="en-US" sz="2000" b="1" dirty="0"/>
              <a:t>Data Augmentation Flipping</a:t>
            </a:r>
          </a:p>
        </p:txBody>
      </p:sp>
    </p:spTree>
    <p:extLst>
      <p:ext uri="{BB962C8B-B14F-4D97-AF65-F5344CB8AC3E}">
        <p14:creationId xmlns:p14="http://schemas.microsoft.com/office/powerpoint/2010/main" val="388952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07D3AE-9B7D-4938-B4ED-ABE56423B949}"/>
              </a:ext>
            </a:extLst>
          </p:cNvPr>
          <p:cNvPicPr>
            <a:picLocks noChangeAspect="1"/>
          </p:cNvPicPr>
          <p:nvPr/>
        </p:nvPicPr>
        <p:blipFill rotWithShape="1">
          <a:blip r:embed="rId3"/>
          <a:srcRect l="26869" t="20808" r="37416" b="44646"/>
          <a:stretch/>
        </p:blipFill>
        <p:spPr>
          <a:xfrm>
            <a:off x="290946" y="387928"/>
            <a:ext cx="10861964" cy="5527964"/>
          </a:xfrm>
          <a:prstGeom prst="rect">
            <a:avLst/>
          </a:prstGeom>
        </p:spPr>
      </p:pic>
      <p:sp>
        <p:nvSpPr>
          <p:cNvPr id="3" name="TextBox 2">
            <a:extLst>
              <a:ext uri="{FF2B5EF4-FFF2-40B4-BE49-F238E27FC236}">
                <a16:creationId xmlns:a16="http://schemas.microsoft.com/office/drawing/2014/main" id="{8DB52770-F2DA-4795-A659-173EB3229725}"/>
              </a:ext>
            </a:extLst>
          </p:cNvPr>
          <p:cNvSpPr txBox="1"/>
          <p:nvPr/>
        </p:nvSpPr>
        <p:spPr>
          <a:xfrm>
            <a:off x="4322619" y="2161310"/>
            <a:ext cx="4987636" cy="461665"/>
          </a:xfrm>
          <a:prstGeom prst="rect">
            <a:avLst/>
          </a:prstGeom>
          <a:noFill/>
        </p:spPr>
        <p:txBody>
          <a:bodyPr wrap="square" rtlCol="0">
            <a:spAutoFit/>
          </a:bodyPr>
          <a:lstStyle/>
          <a:p>
            <a:r>
              <a:rPr lang="en-US" sz="2400" dirty="0"/>
              <a:t>Answer     5x5</a:t>
            </a:r>
          </a:p>
        </p:txBody>
      </p:sp>
    </p:spTree>
    <p:extLst>
      <p:ext uri="{BB962C8B-B14F-4D97-AF65-F5344CB8AC3E}">
        <p14:creationId xmlns:p14="http://schemas.microsoft.com/office/powerpoint/2010/main" val="195783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1BF512-48D7-4EC1-BAEA-7C3486073B30}"/>
              </a:ext>
            </a:extLst>
          </p:cNvPr>
          <p:cNvPicPr>
            <a:picLocks noChangeAspect="1"/>
          </p:cNvPicPr>
          <p:nvPr/>
        </p:nvPicPr>
        <p:blipFill rotWithShape="1">
          <a:blip r:embed="rId3"/>
          <a:srcRect l="27273" t="23364" r="38750" b="44646"/>
          <a:stretch/>
        </p:blipFill>
        <p:spPr>
          <a:xfrm>
            <a:off x="1288473" y="830509"/>
            <a:ext cx="10044545" cy="4932981"/>
          </a:xfrm>
          <a:prstGeom prst="rect">
            <a:avLst/>
          </a:prstGeom>
        </p:spPr>
      </p:pic>
      <p:pic>
        <p:nvPicPr>
          <p:cNvPr id="3" name="Picture 2">
            <a:extLst>
              <a:ext uri="{FF2B5EF4-FFF2-40B4-BE49-F238E27FC236}">
                <a16:creationId xmlns:a16="http://schemas.microsoft.com/office/drawing/2014/main" id="{F6EE6FBC-336D-4341-8482-80C9A09E2680}"/>
              </a:ext>
            </a:extLst>
          </p:cNvPr>
          <p:cNvPicPr>
            <a:picLocks noChangeAspect="1"/>
          </p:cNvPicPr>
          <p:nvPr/>
        </p:nvPicPr>
        <p:blipFill rotWithShape="1">
          <a:blip r:embed="rId4"/>
          <a:srcRect l="26819" t="32929" r="40000" b="44859"/>
          <a:stretch/>
        </p:blipFill>
        <p:spPr>
          <a:xfrm>
            <a:off x="3255817" y="2604656"/>
            <a:ext cx="4530438" cy="2175162"/>
          </a:xfrm>
          <a:prstGeom prst="rect">
            <a:avLst/>
          </a:prstGeom>
        </p:spPr>
      </p:pic>
    </p:spTree>
    <p:extLst>
      <p:ext uri="{BB962C8B-B14F-4D97-AF65-F5344CB8AC3E}">
        <p14:creationId xmlns:p14="http://schemas.microsoft.com/office/powerpoint/2010/main" val="327720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28BFE2-E50C-4AAD-9D43-24979DEF85F9}"/>
              </a:ext>
            </a:extLst>
          </p:cNvPr>
          <p:cNvPicPr>
            <a:picLocks noChangeAspect="1"/>
          </p:cNvPicPr>
          <p:nvPr/>
        </p:nvPicPr>
        <p:blipFill rotWithShape="1">
          <a:blip r:embed="rId3"/>
          <a:srcRect l="26818" t="21616" r="37614" b="45051"/>
          <a:stretch/>
        </p:blipFill>
        <p:spPr>
          <a:xfrm>
            <a:off x="595745" y="595745"/>
            <a:ext cx="10196946" cy="5721928"/>
          </a:xfrm>
          <a:prstGeom prst="rect">
            <a:avLst/>
          </a:prstGeom>
        </p:spPr>
      </p:pic>
      <p:pic>
        <p:nvPicPr>
          <p:cNvPr id="3" name="Picture 2">
            <a:extLst>
              <a:ext uri="{FF2B5EF4-FFF2-40B4-BE49-F238E27FC236}">
                <a16:creationId xmlns:a16="http://schemas.microsoft.com/office/drawing/2014/main" id="{23E9A003-A683-4602-963C-DF40D16C00C3}"/>
              </a:ext>
            </a:extLst>
          </p:cNvPr>
          <p:cNvPicPr>
            <a:picLocks noChangeAspect="1"/>
          </p:cNvPicPr>
          <p:nvPr/>
        </p:nvPicPr>
        <p:blipFill rotWithShape="1">
          <a:blip r:embed="rId4"/>
          <a:srcRect l="27727" t="39596" r="39318" b="55556"/>
          <a:stretch/>
        </p:blipFill>
        <p:spPr>
          <a:xfrm>
            <a:off x="1080656" y="3976254"/>
            <a:ext cx="8728362" cy="498764"/>
          </a:xfrm>
          <a:prstGeom prst="rect">
            <a:avLst/>
          </a:prstGeom>
        </p:spPr>
      </p:pic>
      <p:pic>
        <p:nvPicPr>
          <p:cNvPr id="4" name="Picture 3">
            <a:extLst>
              <a:ext uri="{FF2B5EF4-FFF2-40B4-BE49-F238E27FC236}">
                <a16:creationId xmlns:a16="http://schemas.microsoft.com/office/drawing/2014/main" id="{2B6C0120-70F8-40AC-A342-3D06608C33A3}"/>
              </a:ext>
            </a:extLst>
          </p:cNvPr>
          <p:cNvPicPr>
            <a:picLocks noChangeAspect="1"/>
          </p:cNvPicPr>
          <p:nvPr/>
        </p:nvPicPr>
        <p:blipFill rotWithShape="1">
          <a:blip r:embed="rId5"/>
          <a:srcRect l="27501" t="41818" r="38636" b="45253"/>
          <a:stretch/>
        </p:blipFill>
        <p:spPr>
          <a:xfrm>
            <a:off x="1080655" y="4475018"/>
            <a:ext cx="9047017" cy="1260764"/>
          </a:xfrm>
          <a:prstGeom prst="rect">
            <a:avLst/>
          </a:prstGeom>
        </p:spPr>
      </p:pic>
    </p:spTree>
    <p:extLst>
      <p:ext uri="{BB962C8B-B14F-4D97-AF65-F5344CB8AC3E}">
        <p14:creationId xmlns:p14="http://schemas.microsoft.com/office/powerpoint/2010/main" val="185860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23BBA2-5705-4690-8D94-047359AD9CAD}"/>
              </a:ext>
            </a:extLst>
          </p:cNvPr>
          <p:cNvSpPr txBox="1"/>
          <p:nvPr/>
        </p:nvSpPr>
        <p:spPr>
          <a:xfrm>
            <a:off x="4041913" y="530087"/>
            <a:ext cx="6255026" cy="523220"/>
          </a:xfrm>
          <a:prstGeom prst="rect">
            <a:avLst/>
          </a:prstGeom>
          <a:noFill/>
        </p:spPr>
        <p:txBody>
          <a:bodyPr wrap="square" rtlCol="0">
            <a:spAutoFit/>
          </a:bodyPr>
          <a:lstStyle/>
          <a:p>
            <a:r>
              <a:rPr lang="en-US" sz="2800" b="1" dirty="0"/>
              <a:t>Dilated Convolution</a:t>
            </a:r>
          </a:p>
        </p:txBody>
      </p:sp>
      <p:sp>
        <p:nvSpPr>
          <p:cNvPr id="4" name="TextBox 3">
            <a:extLst>
              <a:ext uri="{FF2B5EF4-FFF2-40B4-BE49-F238E27FC236}">
                <a16:creationId xmlns:a16="http://schemas.microsoft.com/office/drawing/2014/main" id="{7449FEF6-9A42-45FE-AEEF-B449B1759973}"/>
              </a:ext>
            </a:extLst>
          </p:cNvPr>
          <p:cNvSpPr txBox="1"/>
          <p:nvPr/>
        </p:nvSpPr>
        <p:spPr>
          <a:xfrm>
            <a:off x="1060173" y="2832149"/>
            <a:ext cx="9872869" cy="1569660"/>
          </a:xfrm>
          <a:prstGeom prst="rect">
            <a:avLst/>
          </a:prstGeom>
          <a:noFill/>
        </p:spPr>
        <p:txBody>
          <a:bodyPr wrap="square">
            <a:spAutoFit/>
          </a:bodyPr>
          <a:lstStyle/>
          <a:p>
            <a:r>
              <a:rPr lang="en-US" sz="3200" dirty="0"/>
              <a:t>D</a:t>
            </a:r>
            <a:r>
              <a:rPr lang="en-US" sz="3200" dirty="0">
                <a:effectLst/>
              </a:rPr>
              <a:t>ilated convolutions support exponentially expanding receptive fields without losing resolution or coverage. </a:t>
            </a:r>
          </a:p>
          <a:p>
            <a:endParaRPr lang="en-US" sz="3200" dirty="0"/>
          </a:p>
        </p:txBody>
      </p:sp>
    </p:spTree>
    <p:extLst>
      <p:ext uri="{BB962C8B-B14F-4D97-AF65-F5344CB8AC3E}">
        <p14:creationId xmlns:p14="http://schemas.microsoft.com/office/powerpoint/2010/main" val="42681984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84E831EE-AD6A-436B-ABBA-19114F367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502" y="1614487"/>
            <a:ext cx="5401993" cy="4647165"/>
          </a:xfrm>
          <a:prstGeom prst="rect">
            <a:avLst/>
          </a:prstGeom>
        </p:spPr>
      </p:pic>
      <p:sp>
        <p:nvSpPr>
          <p:cNvPr id="6" name="TextBox 5">
            <a:extLst>
              <a:ext uri="{FF2B5EF4-FFF2-40B4-BE49-F238E27FC236}">
                <a16:creationId xmlns:a16="http://schemas.microsoft.com/office/drawing/2014/main" id="{DB8C15CE-213F-49DB-992C-7D9A419F932F}"/>
              </a:ext>
            </a:extLst>
          </p:cNvPr>
          <p:cNvSpPr txBox="1"/>
          <p:nvPr/>
        </p:nvSpPr>
        <p:spPr>
          <a:xfrm>
            <a:off x="2716696" y="596348"/>
            <a:ext cx="7500730" cy="523220"/>
          </a:xfrm>
          <a:prstGeom prst="rect">
            <a:avLst/>
          </a:prstGeom>
          <a:noFill/>
        </p:spPr>
        <p:txBody>
          <a:bodyPr wrap="square" rtlCol="0">
            <a:spAutoFit/>
          </a:bodyPr>
          <a:lstStyle/>
          <a:p>
            <a:r>
              <a:rPr lang="en-US" sz="2800" dirty="0"/>
              <a:t>Standard  2D  Convolution (l=1)</a:t>
            </a:r>
          </a:p>
        </p:txBody>
      </p:sp>
    </p:spTree>
    <p:extLst>
      <p:ext uri="{BB962C8B-B14F-4D97-AF65-F5344CB8AC3E}">
        <p14:creationId xmlns:p14="http://schemas.microsoft.com/office/powerpoint/2010/main" val="3103972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91DF233D-AC25-4317-AECB-5D6C85A48EC4}"/>
              </a:ext>
            </a:extLst>
          </p:cNvPr>
          <p:cNvSpPr>
            <a:spLocks noGrp="1" noChangeArrowheads="1"/>
          </p:cNvSpPr>
          <p:nvPr>
            <p:ph type="title"/>
          </p:nvPr>
        </p:nvSpPr>
        <p:spPr>
          <a:xfrm>
            <a:off x="2209800" y="152400"/>
            <a:ext cx="7772400" cy="1143000"/>
          </a:xfrm>
          <a:solidFill>
            <a:srgbClr val="FFC000"/>
          </a:solidFill>
        </p:spPr>
        <p:txBody>
          <a:bodyPr/>
          <a:lstStyle/>
          <a:p>
            <a:pPr eaLnBrk="1" hangingPunct="1"/>
            <a:r>
              <a:rPr lang="en-US" altLang="en-US" sz="2800" b="1"/>
              <a:t>Stages of processing of a typical vision system</a:t>
            </a:r>
          </a:p>
        </p:txBody>
      </p:sp>
      <p:sp>
        <p:nvSpPr>
          <p:cNvPr id="21507" name="Text Box 3">
            <a:extLst>
              <a:ext uri="{FF2B5EF4-FFF2-40B4-BE49-F238E27FC236}">
                <a16:creationId xmlns:a16="http://schemas.microsoft.com/office/drawing/2014/main" id="{0269985C-1F56-4FA0-A2EE-85A047C9FA4C}"/>
              </a:ext>
            </a:extLst>
          </p:cNvPr>
          <p:cNvSpPr txBox="1">
            <a:spLocks noChangeArrowheads="1"/>
          </p:cNvSpPr>
          <p:nvPr/>
        </p:nvSpPr>
        <p:spPr bwMode="auto">
          <a:xfrm>
            <a:off x="2667000" y="1752600"/>
            <a:ext cx="2819400" cy="4572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latin typeface="Times New Roman" panose="02020603050405020304" pitchFamily="18" charset="0"/>
              </a:rPr>
              <a:t>Image capturing</a:t>
            </a:r>
          </a:p>
        </p:txBody>
      </p:sp>
      <p:sp>
        <p:nvSpPr>
          <p:cNvPr id="21508" name="Line 4">
            <a:extLst>
              <a:ext uri="{FF2B5EF4-FFF2-40B4-BE49-F238E27FC236}">
                <a16:creationId xmlns:a16="http://schemas.microsoft.com/office/drawing/2014/main" id="{48DCB776-859E-4304-9483-2393E4FB68F0}"/>
              </a:ext>
            </a:extLst>
          </p:cNvPr>
          <p:cNvSpPr>
            <a:spLocks noChangeShapeType="1"/>
          </p:cNvSpPr>
          <p:nvPr/>
        </p:nvSpPr>
        <p:spPr bwMode="auto">
          <a:xfrm>
            <a:off x="3962400" y="22098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09" name="Text Box 5">
            <a:extLst>
              <a:ext uri="{FF2B5EF4-FFF2-40B4-BE49-F238E27FC236}">
                <a16:creationId xmlns:a16="http://schemas.microsoft.com/office/drawing/2014/main" id="{7CA98727-999B-4640-848E-B26F5CD15B7B}"/>
              </a:ext>
            </a:extLst>
          </p:cNvPr>
          <p:cNvSpPr txBox="1">
            <a:spLocks noChangeArrowheads="1"/>
          </p:cNvSpPr>
          <p:nvPr/>
        </p:nvSpPr>
        <p:spPr bwMode="auto">
          <a:xfrm>
            <a:off x="2743200" y="2667000"/>
            <a:ext cx="2819400" cy="4572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latin typeface="Times New Roman" panose="02020603050405020304" pitchFamily="18" charset="0"/>
              </a:rPr>
              <a:t>    Preprocessing </a:t>
            </a:r>
          </a:p>
        </p:txBody>
      </p:sp>
      <p:sp>
        <p:nvSpPr>
          <p:cNvPr id="21510" name="Line 6">
            <a:extLst>
              <a:ext uri="{FF2B5EF4-FFF2-40B4-BE49-F238E27FC236}">
                <a16:creationId xmlns:a16="http://schemas.microsoft.com/office/drawing/2014/main" id="{448867EC-A958-44B9-AE66-25524B1D38B9}"/>
              </a:ext>
            </a:extLst>
          </p:cNvPr>
          <p:cNvSpPr>
            <a:spLocks noChangeShapeType="1"/>
          </p:cNvSpPr>
          <p:nvPr/>
        </p:nvSpPr>
        <p:spPr bwMode="auto">
          <a:xfrm>
            <a:off x="3962400" y="3200400"/>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1" name="Text Box 7">
            <a:extLst>
              <a:ext uri="{FF2B5EF4-FFF2-40B4-BE49-F238E27FC236}">
                <a16:creationId xmlns:a16="http://schemas.microsoft.com/office/drawing/2014/main" id="{12EEC85B-7670-4EB1-BFB1-4BF5CD1B9F8C}"/>
              </a:ext>
            </a:extLst>
          </p:cNvPr>
          <p:cNvSpPr txBox="1">
            <a:spLocks noChangeArrowheads="1"/>
          </p:cNvSpPr>
          <p:nvPr/>
        </p:nvSpPr>
        <p:spPr bwMode="auto">
          <a:xfrm>
            <a:off x="2667000" y="3505200"/>
            <a:ext cx="2819400" cy="4572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latin typeface="Times New Roman" panose="02020603050405020304" pitchFamily="18" charset="0"/>
              </a:rPr>
              <a:t>   Feature extraction</a:t>
            </a:r>
          </a:p>
        </p:txBody>
      </p:sp>
      <p:sp>
        <p:nvSpPr>
          <p:cNvPr id="21512" name="Line 8">
            <a:extLst>
              <a:ext uri="{FF2B5EF4-FFF2-40B4-BE49-F238E27FC236}">
                <a16:creationId xmlns:a16="http://schemas.microsoft.com/office/drawing/2014/main" id="{0C485653-D054-49A0-9F77-DF67AD33C37E}"/>
              </a:ext>
            </a:extLst>
          </p:cNvPr>
          <p:cNvSpPr>
            <a:spLocks noChangeShapeType="1"/>
          </p:cNvSpPr>
          <p:nvPr/>
        </p:nvSpPr>
        <p:spPr bwMode="auto">
          <a:xfrm>
            <a:off x="3962400"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3" name="Text Box 9">
            <a:extLst>
              <a:ext uri="{FF2B5EF4-FFF2-40B4-BE49-F238E27FC236}">
                <a16:creationId xmlns:a16="http://schemas.microsoft.com/office/drawing/2014/main" id="{4EDB67FE-1FCB-49A3-BCAB-365D6A0B3127}"/>
              </a:ext>
            </a:extLst>
          </p:cNvPr>
          <p:cNvSpPr txBox="1">
            <a:spLocks noChangeArrowheads="1"/>
          </p:cNvSpPr>
          <p:nvPr/>
        </p:nvSpPr>
        <p:spPr bwMode="auto">
          <a:xfrm>
            <a:off x="2286000" y="4495800"/>
            <a:ext cx="3505200" cy="45720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400">
                <a:latin typeface="Times New Roman" panose="02020603050405020304" pitchFamily="18" charset="0"/>
              </a:rPr>
              <a:t>  Interpretation/recognition</a:t>
            </a:r>
          </a:p>
        </p:txBody>
      </p:sp>
      <p:sp>
        <p:nvSpPr>
          <p:cNvPr id="21514" name="Cloud">
            <a:extLst>
              <a:ext uri="{FF2B5EF4-FFF2-40B4-BE49-F238E27FC236}">
                <a16:creationId xmlns:a16="http://schemas.microsoft.com/office/drawing/2014/main" id="{E810EB8A-615D-4690-AD7B-D6038FCD030C}"/>
              </a:ext>
            </a:extLst>
          </p:cNvPr>
          <p:cNvSpPr>
            <a:spLocks noChangeAspect="1" noEditPoints="1" noChangeArrowheads="1"/>
          </p:cNvSpPr>
          <p:nvPr/>
        </p:nvSpPr>
        <p:spPr bwMode="auto">
          <a:xfrm>
            <a:off x="6400800" y="1219201"/>
            <a:ext cx="2743200" cy="1838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1515" name="Text Box 11">
            <a:extLst>
              <a:ext uri="{FF2B5EF4-FFF2-40B4-BE49-F238E27FC236}">
                <a16:creationId xmlns:a16="http://schemas.microsoft.com/office/drawing/2014/main" id="{BF1B8E11-86F5-4130-A2C8-671538C2F905}"/>
              </a:ext>
            </a:extLst>
          </p:cNvPr>
          <p:cNvSpPr txBox="1">
            <a:spLocks noChangeArrowheads="1"/>
          </p:cNvSpPr>
          <p:nvPr/>
        </p:nvSpPr>
        <p:spPr bwMode="auto">
          <a:xfrm>
            <a:off x="6934200" y="1676400"/>
            <a:ext cx="21336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1800">
                <a:latin typeface="Times New Roman" panose="02020603050405020304" pitchFamily="18" charset="0"/>
              </a:rPr>
              <a:t>Enhancement, noise removal, geometric correction etc.</a:t>
            </a:r>
          </a:p>
        </p:txBody>
      </p:sp>
      <p:sp>
        <p:nvSpPr>
          <p:cNvPr id="21516" name="Cloud">
            <a:extLst>
              <a:ext uri="{FF2B5EF4-FFF2-40B4-BE49-F238E27FC236}">
                <a16:creationId xmlns:a16="http://schemas.microsoft.com/office/drawing/2014/main" id="{E60AE719-E4F0-4DAD-B7CD-2C722872BB65}"/>
              </a:ext>
            </a:extLst>
          </p:cNvPr>
          <p:cNvSpPr>
            <a:spLocks noChangeAspect="1" noEditPoints="1" noChangeArrowheads="1"/>
          </p:cNvSpPr>
          <p:nvPr/>
        </p:nvSpPr>
        <p:spPr bwMode="auto">
          <a:xfrm>
            <a:off x="6858000" y="3124201"/>
            <a:ext cx="2743200" cy="18383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99"/>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1517" name="Line 13">
            <a:extLst>
              <a:ext uri="{FF2B5EF4-FFF2-40B4-BE49-F238E27FC236}">
                <a16:creationId xmlns:a16="http://schemas.microsoft.com/office/drawing/2014/main" id="{9460E42D-7387-4782-B8C2-3E54F75D7205}"/>
              </a:ext>
            </a:extLst>
          </p:cNvPr>
          <p:cNvSpPr>
            <a:spLocks noChangeShapeType="1"/>
          </p:cNvSpPr>
          <p:nvPr/>
        </p:nvSpPr>
        <p:spPr bwMode="auto">
          <a:xfrm flipH="1">
            <a:off x="5638800" y="2514600"/>
            <a:ext cx="7620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8" name="Text Box 14">
            <a:extLst>
              <a:ext uri="{FF2B5EF4-FFF2-40B4-BE49-F238E27FC236}">
                <a16:creationId xmlns:a16="http://schemas.microsoft.com/office/drawing/2014/main" id="{48D4A064-15AD-4C58-81B1-88250461BC53}"/>
              </a:ext>
            </a:extLst>
          </p:cNvPr>
          <p:cNvSpPr txBox="1">
            <a:spLocks noChangeArrowheads="1"/>
          </p:cNvSpPr>
          <p:nvPr/>
        </p:nvSpPr>
        <p:spPr bwMode="auto">
          <a:xfrm>
            <a:off x="7162801" y="3261403"/>
            <a:ext cx="243839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dirty="0" err="1">
                <a:latin typeface="Times New Roman" panose="02020603050405020304" pitchFamily="18" charset="0"/>
              </a:rPr>
              <a:t>Edges,boundaries</a:t>
            </a:r>
            <a:r>
              <a:rPr lang="en-US" altLang="en-US" sz="2000" dirty="0">
                <a:latin typeface="Times New Roman" panose="02020603050405020304" pitchFamily="18" charset="0"/>
              </a:rPr>
              <a:t>, angles, distances segments, shapes, </a:t>
            </a:r>
            <a:r>
              <a:rPr lang="en-US" altLang="en-US" sz="2000" dirty="0" err="1">
                <a:latin typeface="Times New Roman" panose="02020603050405020304" pitchFamily="18" charset="0"/>
              </a:rPr>
              <a:t>colour</a:t>
            </a:r>
            <a:r>
              <a:rPr lang="en-US" altLang="en-US" sz="2000" dirty="0">
                <a:latin typeface="Times New Roman" panose="02020603050405020304" pitchFamily="18" charset="0"/>
              </a:rPr>
              <a:t>, SIFT, SURF etc.</a:t>
            </a:r>
          </a:p>
        </p:txBody>
      </p:sp>
      <p:sp>
        <p:nvSpPr>
          <p:cNvPr id="21519" name="Line 15">
            <a:extLst>
              <a:ext uri="{FF2B5EF4-FFF2-40B4-BE49-F238E27FC236}">
                <a16:creationId xmlns:a16="http://schemas.microsoft.com/office/drawing/2014/main" id="{D9D80BAB-7D18-4E34-B577-8418A89BA9BA}"/>
              </a:ext>
            </a:extLst>
          </p:cNvPr>
          <p:cNvSpPr>
            <a:spLocks noChangeShapeType="1"/>
          </p:cNvSpPr>
          <p:nvPr/>
        </p:nvSpPr>
        <p:spPr bwMode="auto">
          <a:xfrm flipH="1" flipV="1">
            <a:off x="5562600" y="3733800"/>
            <a:ext cx="1295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20" name="Cloud">
            <a:extLst>
              <a:ext uri="{FF2B5EF4-FFF2-40B4-BE49-F238E27FC236}">
                <a16:creationId xmlns:a16="http://schemas.microsoft.com/office/drawing/2014/main" id="{87028FE7-AC5D-4159-B06B-49DCD5A2C89C}"/>
              </a:ext>
            </a:extLst>
          </p:cNvPr>
          <p:cNvSpPr>
            <a:spLocks noChangeAspect="1" noEditPoints="1" noChangeArrowheads="1"/>
          </p:cNvSpPr>
          <p:nvPr/>
        </p:nvSpPr>
        <p:spPr bwMode="auto">
          <a:xfrm>
            <a:off x="6019800" y="5029201"/>
            <a:ext cx="2743200" cy="16859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lnTo>
                  <a:pt x="1949" y="7180"/>
                </a:ln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99CC"/>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21521" name="Text Box 17">
            <a:extLst>
              <a:ext uri="{FF2B5EF4-FFF2-40B4-BE49-F238E27FC236}">
                <a16:creationId xmlns:a16="http://schemas.microsoft.com/office/drawing/2014/main" id="{BF1C47F5-69CD-42BB-9287-304D23A37410}"/>
              </a:ext>
            </a:extLst>
          </p:cNvPr>
          <p:cNvSpPr txBox="1">
            <a:spLocks noChangeArrowheads="1"/>
          </p:cNvSpPr>
          <p:nvPr/>
        </p:nvSpPr>
        <p:spPr bwMode="auto">
          <a:xfrm>
            <a:off x="6477000" y="5334001"/>
            <a:ext cx="1828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None/>
            </a:pPr>
            <a:r>
              <a:rPr lang="en-US" altLang="en-US" sz="2000">
                <a:latin typeface="Times New Roman" panose="02020603050405020304" pitchFamily="18" charset="0"/>
              </a:rPr>
              <a:t>Using domain knowledge</a:t>
            </a:r>
          </a:p>
        </p:txBody>
      </p:sp>
      <p:sp>
        <p:nvSpPr>
          <p:cNvPr id="21522" name="Line 18">
            <a:extLst>
              <a:ext uri="{FF2B5EF4-FFF2-40B4-BE49-F238E27FC236}">
                <a16:creationId xmlns:a16="http://schemas.microsoft.com/office/drawing/2014/main" id="{D390E61A-CDEB-400E-BE41-6CB022E4CDBF}"/>
              </a:ext>
            </a:extLst>
          </p:cNvPr>
          <p:cNvSpPr>
            <a:spLocks noChangeShapeType="1"/>
          </p:cNvSpPr>
          <p:nvPr/>
        </p:nvSpPr>
        <p:spPr bwMode="auto">
          <a:xfrm flipH="1" flipV="1">
            <a:off x="5867400" y="4724400"/>
            <a:ext cx="838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4416962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sinesscard, envelope&#10;&#10;Description automatically generated">
            <a:extLst>
              <a:ext uri="{FF2B5EF4-FFF2-40B4-BE49-F238E27FC236}">
                <a16:creationId xmlns:a16="http://schemas.microsoft.com/office/drawing/2014/main" id="{E7DE9B84-B711-4147-A6A8-F8707CF71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1502" y="1614487"/>
            <a:ext cx="5444196" cy="4547162"/>
          </a:xfrm>
          <a:prstGeom prst="rect">
            <a:avLst/>
          </a:prstGeom>
        </p:spPr>
      </p:pic>
      <p:sp>
        <p:nvSpPr>
          <p:cNvPr id="4" name="TextBox 3">
            <a:extLst>
              <a:ext uri="{FF2B5EF4-FFF2-40B4-BE49-F238E27FC236}">
                <a16:creationId xmlns:a16="http://schemas.microsoft.com/office/drawing/2014/main" id="{A669DBB2-4852-4468-BDEF-E5E88550720B}"/>
              </a:ext>
            </a:extLst>
          </p:cNvPr>
          <p:cNvSpPr txBox="1"/>
          <p:nvPr/>
        </p:nvSpPr>
        <p:spPr>
          <a:xfrm>
            <a:off x="3221502" y="379828"/>
            <a:ext cx="6063175" cy="523220"/>
          </a:xfrm>
          <a:prstGeom prst="rect">
            <a:avLst/>
          </a:prstGeom>
          <a:noFill/>
        </p:spPr>
        <p:txBody>
          <a:bodyPr wrap="square" rtlCol="0">
            <a:spAutoFit/>
          </a:bodyPr>
          <a:lstStyle/>
          <a:p>
            <a:r>
              <a:rPr lang="en-US" sz="2800" dirty="0"/>
              <a:t>Dilated  Convolution  (l=2</a:t>
            </a:r>
            <a:r>
              <a:rPr lang="en-US" dirty="0"/>
              <a:t>)</a:t>
            </a:r>
          </a:p>
        </p:txBody>
      </p:sp>
    </p:spTree>
    <p:extLst>
      <p:ext uri="{BB962C8B-B14F-4D97-AF65-F5344CB8AC3E}">
        <p14:creationId xmlns:p14="http://schemas.microsoft.com/office/powerpoint/2010/main" val="38184286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8E56DEB-89EA-4493-9142-B5EE104FE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171" y="655881"/>
            <a:ext cx="8337159" cy="3530990"/>
          </a:xfrm>
          <a:prstGeom prst="rect">
            <a:avLst/>
          </a:prstGeom>
        </p:spPr>
      </p:pic>
      <p:sp>
        <p:nvSpPr>
          <p:cNvPr id="5" name="TextBox 4">
            <a:extLst>
              <a:ext uri="{FF2B5EF4-FFF2-40B4-BE49-F238E27FC236}">
                <a16:creationId xmlns:a16="http://schemas.microsoft.com/office/drawing/2014/main" id="{50679F17-0236-432B-BDFA-3FE479FBA367}"/>
              </a:ext>
            </a:extLst>
          </p:cNvPr>
          <p:cNvSpPr txBox="1"/>
          <p:nvPr/>
        </p:nvSpPr>
        <p:spPr>
          <a:xfrm>
            <a:off x="3326297" y="4287739"/>
            <a:ext cx="7706850" cy="1200329"/>
          </a:xfrm>
          <a:prstGeom prst="rect">
            <a:avLst/>
          </a:prstGeom>
          <a:noFill/>
        </p:spPr>
        <p:txBody>
          <a:bodyPr wrap="square">
            <a:spAutoFit/>
          </a:bodyPr>
          <a:lstStyle/>
          <a:p>
            <a:r>
              <a:rPr lang="en-US" b="1" dirty="0" err="1"/>
              <a:t>Dialation</a:t>
            </a:r>
            <a:r>
              <a:rPr lang="en-US" b="1" dirty="0"/>
              <a:t> rate    </a:t>
            </a:r>
          </a:p>
          <a:p>
            <a:r>
              <a:rPr lang="en-US" b="1" dirty="0"/>
              <a:t>          l=1                                        l=2                                                     l=4 </a:t>
            </a:r>
          </a:p>
          <a:p>
            <a:r>
              <a:rPr lang="en-US" b="1" dirty="0"/>
              <a:t>Receptive field</a:t>
            </a:r>
          </a:p>
          <a:p>
            <a:r>
              <a:rPr lang="en-US" b="1" dirty="0"/>
              <a:t>          3x3                                       7x7                                                 15x15 </a:t>
            </a:r>
            <a:endParaRPr lang="en-US" dirty="0"/>
          </a:p>
        </p:txBody>
      </p:sp>
    </p:spTree>
    <p:extLst>
      <p:ext uri="{BB962C8B-B14F-4D97-AF65-F5344CB8AC3E}">
        <p14:creationId xmlns:p14="http://schemas.microsoft.com/office/powerpoint/2010/main" val="23251707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
            <a:extLst>
              <a:ext uri="{FF2B5EF4-FFF2-40B4-BE49-F238E27FC236}">
                <a16:creationId xmlns:a16="http://schemas.microsoft.com/office/drawing/2014/main" id="{04385C34-3CE6-4290-9803-6A9DA2ED2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14" t="32341" r="16270" b="14519"/>
          <a:stretch>
            <a:fillRect/>
          </a:stretch>
        </p:blipFill>
        <p:spPr bwMode="auto">
          <a:xfrm>
            <a:off x="2019300" y="990600"/>
            <a:ext cx="776763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60988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a:extLst>
              <a:ext uri="{FF2B5EF4-FFF2-40B4-BE49-F238E27FC236}">
                <a16:creationId xmlns:a16="http://schemas.microsoft.com/office/drawing/2014/main" id="{392CD822-E152-4B9E-A038-FFDB44357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96" t="17955" r="16196" b="13799"/>
          <a:stretch>
            <a:fillRect/>
          </a:stretch>
        </p:blipFill>
        <p:spPr bwMode="auto">
          <a:xfrm>
            <a:off x="2041525" y="1593850"/>
            <a:ext cx="7812088"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extBox 2">
            <a:extLst>
              <a:ext uri="{FF2B5EF4-FFF2-40B4-BE49-F238E27FC236}">
                <a16:creationId xmlns:a16="http://schemas.microsoft.com/office/drawing/2014/main" id="{091BE521-845B-4E7B-B40D-68BCFF0B7648}"/>
              </a:ext>
            </a:extLst>
          </p:cNvPr>
          <p:cNvSpPr txBox="1">
            <a:spLocks noChangeArrowheads="1"/>
          </p:cNvSpPr>
          <p:nvPr/>
        </p:nvSpPr>
        <p:spPr bwMode="auto">
          <a:xfrm>
            <a:off x="3273425" y="1085850"/>
            <a:ext cx="4025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700" b="1"/>
              <a:t>Image Inpainting</a:t>
            </a:r>
          </a:p>
        </p:txBody>
      </p:sp>
    </p:spTree>
    <p:extLst>
      <p:ext uri="{BB962C8B-B14F-4D97-AF65-F5344CB8AC3E}">
        <p14:creationId xmlns:p14="http://schemas.microsoft.com/office/powerpoint/2010/main" val="891832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rawing on a white surface&#10;&#10;Description automatically generated with low confidence">
            <a:extLst>
              <a:ext uri="{FF2B5EF4-FFF2-40B4-BE49-F238E27FC236}">
                <a16:creationId xmlns:a16="http://schemas.microsoft.com/office/drawing/2014/main" id="{EF37B869-5DAA-4F0D-A9AD-CDA28F291E0E}"/>
              </a:ext>
            </a:extLst>
          </p:cNvPr>
          <p:cNvPicPr>
            <a:picLocks noChangeAspect="1"/>
          </p:cNvPicPr>
          <p:nvPr/>
        </p:nvPicPr>
        <p:blipFill rotWithShape="1">
          <a:blip r:embed="rId2">
            <a:extLst>
              <a:ext uri="{28A0092B-C50C-407E-A947-70E740481C1C}">
                <a14:useLocalDpi xmlns:a14="http://schemas.microsoft.com/office/drawing/2010/main" val="0"/>
              </a:ext>
            </a:extLst>
          </a:blip>
          <a:srcRect l="24280" r="17140" b="22532"/>
          <a:stretch/>
        </p:blipFill>
        <p:spPr>
          <a:xfrm>
            <a:off x="614596" y="2401237"/>
            <a:ext cx="3252866" cy="3459917"/>
          </a:xfrm>
          <a:prstGeom prst="rect">
            <a:avLst/>
          </a:prstGeom>
        </p:spPr>
      </p:pic>
      <p:pic>
        <p:nvPicPr>
          <p:cNvPr id="4" name="Picture 3" descr="A drawing on a piece of paper&#10;&#10;Description automatically generated">
            <a:extLst>
              <a:ext uri="{FF2B5EF4-FFF2-40B4-BE49-F238E27FC236}">
                <a16:creationId xmlns:a16="http://schemas.microsoft.com/office/drawing/2014/main" id="{BFC04D45-1EB0-4826-AAA1-43FFC9A13AA5}"/>
              </a:ext>
            </a:extLst>
          </p:cNvPr>
          <p:cNvPicPr>
            <a:picLocks noChangeAspect="1"/>
          </p:cNvPicPr>
          <p:nvPr/>
        </p:nvPicPr>
        <p:blipFill rotWithShape="1">
          <a:blip r:embed="rId3">
            <a:extLst>
              <a:ext uri="{28A0092B-C50C-407E-A947-70E740481C1C}">
                <a14:useLocalDpi xmlns:a14="http://schemas.microsoft.com/office/drawing/2010/main" val="0"/>
              </a:ext>
            </a:extLst>
          </a:blip>
          <a:srcRect l="25355" t="18014" r="9927" b="4755"/>
          <a:stretch/>
        </p:blipFill>
        <p:spPr>
          <a:xfrm>
            <a:off x="4299680" y="2401238"/>
            <a:ext cx="3585147" cy="3579838"/>
          </a:xfrm>
          <a:prstGeom prst="rect">
            <a:avLst/>
          </a:prstGeom>
        </p:spPr>
      </p:pic>
      <p:pic>
        <p:nvPicPr>
          <p:cNvPr id="5" name="Picture 4" descr="A drawing on a piece of paper&#10;&#10;Description automatically generated with medium confidence">
            <a:extLst>
              <a:ext uri="{FF2B5EF4-FFF2-40B4-BE49-F238E27FC236}">
                <a16:creationId xmlns:a16="http://schemas.microsoft.com/office/drawing/2014/main" id="{0849A118-5BCB-4116-9D02-8995075764FA}"/>
              </a:ext>
            </a:extLst>
          </p:cNvPr>
          <p:cNvPicPr>
            <a:picLocks noChangeAspect="1"/>
          </p:cNvPicPr>
          <p:nvPr/>
        </p:nvPicPr>
        <p:blipFill rotWithShape="1">
          <a:blip r:embed="rId4">
            <a:extLst>
              <a:ext uri="{28A0092B-C50C-407E-A947-70E740481C1C}">
                <a14:useLocalDpi xmlns:a14="http://schemas.microsoft.com/office/drawing/2010/main" val="0"/>
              </a:ext>
            </a:extLst>
          </a:blip>
          <a:srcRect l="23171" t="12478" r="8804" b="4171"/>
          <a:stretch/>
        </p:blipFill>
        <p:spPr>
          <a:xfrm>
            <a:off x="8324540" y="2401237"/>
            <a:ext cx="3443390" cy="3579839"/>
          </a:xfrm>
          <a:prstGeom prst="rect">
            <a:avLst/>
          </a:prstGeom>
        </p:spPr>
      </p:pic>
      <p:sp>
        <p:nvSpPr>
          <p:cNvPr id="6" name="TextBox 5">
            <a:extLst>
              <a:ext uri="{FF2B5EF4-FFF2-40B4-BE49-F238E27FC236}">
                <a16:creationId xmlns:a16="http://schemas.microsoft.com/office/drawing/2014/main" id="{20842CD0-3988-4F76-BCF8-10F5C92EAC4E}"/>
              </a:ext>
            </a:extLst>
          </p:cNvPr>
          <p:cNvSpPr txBox="1"/>
          <p:nvPr/>
        </p:nvSpPr>
        <p:spPr>
          <a:xfrm>
            <a:off x="4299680" y="646091"/>
            <a:ext cx="5651292" cy="461665"/>
          </a:xfrm>
          <a:prstGeom prst="rect">
            <a:avLst/>
          </a:prstGeom>
          <a:noFill/>
        </p:spPr>
        <p:txBody>
          <a:bodyPr wrap="square" rtlCol="0">
            <a:spAutoFit/>
          </a:bodyPr>
          <a:lstStyle/>
          <a:p>
            <a:r>
              <a:rPr lang="en-US" sz="2400" dirty="0"/>
              <a:t>A problem with  CNN</a:t>
            </a:r>
          </a:p>
        </p:txBody>
      </p:sp>
    </p:spTree>
    <p:extLst>
      <p:ext uri="{BB962C8B-B14F-4D97-AF65-F5344CB8AC3E}">
        <p14:creationId xmlns:p14="http://schemas.microsoft.com/office/powerpoint/2010/main" val="182029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60E14C-61FA-46EF-BEA3-D90A44500C5F}"/>
              </a:ext>
            </a:extLst>
          </p:cNvPr>
          <p:cNvSpPr txBox="1"/>
          <p:nvPr/>
        </p:nvSpPr>
        <p:spPr>
          <a:xfrm>
            <a:off x="2690191" y="609600"/>
            <a:ext cx="9356035" cy="461665"/>
          </a:xfrm>
          <a:prstGeom prst="rect">
            <a:avLst/>
          </a:prstGeom>
          <a:noFill/>
        </p:spPr>
        <p:txBody>
          <a:bodyPr wrap="square" rtlCol="0">
            <a:spAutoFit/>
          </a:bodyPr>
          <a:lstStyle/>
          <a:p>
            <a:r>
              <a:rPr lang="en-US" sz="2400" b="1" dirty="0"/>
              <a:t>Transformers for Image Recognition</a:t>
            </a:r>
          </a:p>
        </p:txBody>
      </p:sp>
      <p:sp>
        <p:nvSpPr>
          <p:cNvPr id="4" name="TextBox 3">
            <a:extLst>
              <a:ext uri="{FF2B5EF4-FFF2-40B4-BE49-F238E27FC236}">
                <a16:creationId xmlns:a16="http://schemas.microsoft.com/office/drawing/2014/main" id="{C1A68416-15B2-46AF-B697-B715ADE4B94C}"/>
              </a:ext>
            </a:extLst>
          </p:cNvPr>
          <p:cNvSpPr txBox="1"/>
          <p:nvPr/>
        </p:nvSpPr>
        <p:spPr>
          <a:xfrm>
            <a:off x="3167270" y="6063734"/>
            <a:ext cx="6096000" cy="369332"/>
          </a:xfrm>
          <a:prstGeom prst="rect">
            <a:avLst/>
          </a:prstGeom>
          <a:noFill/>
        </p:spPr>
        <p:txBody>
          <a:bodyPr wrap="square">
            <a:spAutoFit/>
          </a:bodyPr>
          <a:lstStyle/>
          <a:p>
            <a:r>
              <a:rPr lang="en-US" dirty="0"/>
              <a:t>https://arxiv.org/pdf/2010.11929.pdf</a:t>
            </a:r>
          </a:p>
        </p:txBody>
      </p:sp>
      <p:pic>
        <p:nvPicPr>
          <p:cNvPr id="6" name="Picture 5">
            <a:extLst>
              <a:ext uri="{FF2B5EF4-FFF2-40B4-BE49-F238E27FC236}">
                <a16:creationId xmlns:a16="http://schemas.microsoft.com/office/drawing/2014/main" id="{CA54F479-4C50-4AF4-8EAA-A1BB44AC8B02}"/>
              </a:ext>
            </a:extLst>
          </p:cNvPr>
          <p:cNvPicPr>
            <a:picLocks noChangeAspect="1"/>
          </p:cNvPicPr>
          <p:nvPr/>
        </p:nvPicPr>
        <p:blipFill rotWithShape="1">
          <a:blip r:embed="rId2"/>
          <a:srcRect l="23261" t="13315" r="25000" b="21145"/>
          <a:stretch/>
        </p:blipFill>
        <p:spPr>
          <a:xfrm>
            <a:off x="2305877" y="1571247"/>
            <a:ext cx="6308036" cy="4492487"/>
          </a:xfrm>
          <a:prstGeom prst="rect">
            <a:avLst/>
          </a:prstGeom>
        </p:spPr>
      </p:pic>
    </p:spTree>
    <p:extLst>
      <p:ext uri="{BB962C8B-B14F-4D97-AF65-F5344CB8AC3E}">
        <p14:creationId xmlns:p14="http://schemas.microsoft.com/office/powerpoint/2010/main" val="1921097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09075-EA94-41A5-AF05-149CC886D106}"/>
              </a:ext>
            </a:extLst>
          </p:cNvPr>
          <p:cNvSpPr/>
          <p:nvPr/>
        </p:nvSpPr>
        <p:spPr>
          <a:xfrm>
            <a:off x="1033669" y="517803"/>
            <a:ext cx="10124661" cy="4924425"/>
          </a:xfrm>
          <a:prstGeom prst="rect">
            <a:avLst/>
          </a:prstGeom>
          <a:ln>
            <a:solidFill>
              <a:schemeClr val="tx1"/>
            </a:solidFill>
          </a:ln>
        </p:spPr>
        <p:txBody>
          <a:bodyPr wrap="square">
            <a:spAutoFit/>
          </a:bodyPr>
          <a:lstStyle/>
          <a:p>
            <a:r>
              <a:rPr lang="en-US" sz="2800" b="1" dirty="0"/>
              <a:t>Transfer Learning</a:t>
            </a:r>
          </a:p>
          <a:p>
            <a:endParaRPr lang="en-US" b="1" dirty="0"/>
          </a:p>
          <a:p>
            <a:r>
              <a:rPr lang="en-US" sz="2000" dirty="0"/>
              <a:t>Transfer learning is a machine learning technique where a model trained on one task is re-purposed on a second related task.</a:t>
            </a:r>
          </a:p>
          <a:p>
            <a:endParaRPr lang="en-US" sz="2000" dirty="0"/>
          </a:p>
          <a:p>
            <a:r>
              <a:rPr lang="en-US" sz="2000" dirty="0"/>
              <a:t>For example the reuse of a pre-trained model on a different problem. It’s a technique very popular in Deep Learning and it allows you to train a deep neural network with a small dataset. </a:t>
            </a:r>
          </a:p>
          <a:p>
            <a:endParaRPr lang="en-US" sz="2000" dirty="0"/>
          </a:p>
          <a:p>
            <a:r>
              <a:rPr lang="en-US" sz="2000" dirty="0"/>
              <a:t>In addition, it’s very difficult to find good labelled data to train such complex models, for that reason it is  recommend to use pre-trained models for your image classification projects. </a:t>
            </a:r>
          </a:p>
          <a:p>
            <a:endParaRPr lang="en-US" sz="2000" dirty="0"/>
          </a:p>
          <a:p>
            <a:r>
              <a:rPr lang="en-US" sz="2000" dirty="0"/>
              <a:t>However, Transfer learning only works in deep learning if the model features learned from the first task are general.</a:t>
            </a:r>
          </a:p>
          <a:p>
            <a:endParaRPr lang="en-US" sz="2400" dirty="0"/>
          </a:p>
          <a:p>
            <a:endParaRPr lang="en-US" sz="2400" dirty="0"/>
          </a:p>
        </p:txBody>
      </p:sp>
      <p:graphicFrame>
        <p:nvGraphicFramePr>
          <p:cNvPr id="3" name="Table 2">
            <a:extLst>
              <a:ext uri="{FF2B5EF4-FFF2-40B4-BE49-F238E27FC236}">
                <a16:creationId xmlns:a16="http://schemas.microsoft.com/office/drawing/2014/main" id="{AAC49BB2-8C54-42FC-AE64-138B53B38365}"/>
              </a:ext>
            </a:extLst>
          </p:cNvPr>
          <p:cNvGraphicFramePr>
            <a:graphicFrameLocks noGrp="1"/>
          </p:cNvGraphicFramePr>
          <p:nvPr>
            <p:extLst>
              <p:ext uri="{D42A27DB-BD31-4B8C-83A1-F6EECF244321}">
                <p14:modId xmlns:p14="http://schemas.microsoft.com/office/powerpoint/2010/main" val="833489677"/>
              </p:ext>
            </p:extLst>
          </p:nvPr>
        </p:nvGraphicFramePr>
        <p:xfrm>
          <a:off x="675860" y="5700117"/>
          <a:ext cx="10840278" cy="640080"/>
        </p:xfrm>
        <a:graphic>
          <a:graphicData uri="http://schemas.openxmlformats.org/drawingml/2006/table">
            <a:tbl>
              <a:tblPr/>
              <a:tblGrid>
                <a:gridCol w="2107095">
                  <a:extLst>
                    <a:ext uri="{9D8B030D-6E8A-4147-A177-3AD203B41FA5}">
                      <a16:colId xmlns:a16="http://schemas.microsoft.com/office/drawing/2014/main" val="1220150455"/>
                    </a:ext>
                  </a:extLst>
                </a:gridCol>
                <a:gridCol w="8733183">
                  <a:extLst>
                    <a:ext uri="{9D8B030D-6E8A-4147-A177-3AD203B41FA5}">
                      <a16:colId xmlns:a16="http://schemas.microsoft.com/office/drawing/2014/main" val="1151754345"/>
                    </a:ext>
                  </a:extLst>
                </a:gridCol>
              </a:tblGrid>
              <a:tr h="0">
                <a:tc>
                  <a:txBody>
                    <a:bodyPr/>
                    <a:lstStyle/>
                    <a:p>
                      <a:endParaRPr lang="en-US" dirty="0">
                        <a:effectLst/>
                      </a:endParaRPr>
                    </a:p>
                    <a:p>
                      <a:endParaRPr lang="en-US" dirty="0">
                        <a:effectLst/>
                      </a:endParaRPr>
                    </a:p>
                  </a:txBody>
                  <a:tcPr anchor="ctr">
                    <a:lnL>
                      <a:noFill/>
                    </a:lnL>
                    <a:lnR>
                      <a:noFill/>
                    </a:lnR>
                    <a:lnT>
                      <a:noFill/>
                    </a:lnT>
                    <a:lnB>
                      <a:noFill/>
                    </a:lnB>
                  </a:tcPr>
                </a:tc>
                <a:tc>
                  <a:txBody>
                    <a:bodyPr/>
                    <a:lstStyle/>
                    <a:p>
                      <a:r>
                        <a:rPr lang="en-US" dirty="0">
                          <a:effectLst/>
                        </a:rPr>
                        <a:t># load model without classifier layers</a:t>
                      </a:r>
                    </a:p>
                    <a:p>
                      <a:r>
                        <a:rPr lang="en-US" dirty="0">
                          <a:effectLst/>
                        </a:rPr>
                        <a:t>model = VGG16(</a:t>
                      </a:r>
                      <a:r>
                        <a:rPr lang="en-US" dirty="0" err="1">
                          <a:effectLst/>
                        </a:rPr>
                        <a:t>include_top</a:t>
                      </a:r>
                      <a:r>
                        <a:rPr lang="en-US" dirty="0">
                          <a:effectLst/>
                        </a:rPr>
                        <a:t>=False, </a:t>
                      </a:r>
                      <a:r>
                        <a:rPr lang="en-US" dirty="0" err="1">
                          <a:effectLst/>
                        </a:rPr>
                        <a:t>input_shape</a:t>
                      </a:r>
                      <a:r>
                        <a:rPr lang="en-US" dirty="0">
                          <a:effectLst/>
                        </a:rPr>
                        <a:t>=(300, 300, 3))</a:t>
                      </a:r>
                    </a:p>
                  </a:txBody>
                  <a:tcPr anchor="ctr">
                    <a:lnL>
                      <a:noFill/>
                    </a:lnL>
                    <a:lnR>
                      <a:noFill/>
                    </a:lnR>
                    <a:lnT>
                      <a:noFill/>
                    </a:lnT>
                    <a:lnB>
                      <a:noFill/>
                    </a:lnB>
                  </a:tcPr>
                </a:tc>
                <a:extLst>
                  <a:ext uri="{0D108BD9-81ED-4DB2-BD59-A6C34878D82A}">
                    <a16:rowId xmlns:a16="http://schemas.microsoft.com/office/drawing/2014/main" val="2542268402"/>
                  </a:ext>
                </a:extLst>
              </a:tr>
            </a:tbl>
          </a:graphicData>
        </a:graphic>
      </p:graphicFrame>
    </p:spTree>
    <p:extLst>
      <p:ext uri="{BB962C8B-B14F-4D97-AF65-F5344CB8AC3E}">
        <p14:creationId xmlns:p14="http://schemas.microsoft.com/office/powerpoint/2010/main" val="26598121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BABD2E-FB36-4819-B218-6A810F4D6173}"/>
              </a:ext>
            </a:extLst>
          </p:cNvPr>
          <p:cNvSpPr txBox="1"/>
          <p:nvPr/>
        </p:nvSpPr>
        <p:spPr>
          <a:xfrm>
            <a:off x="1855304" y="689113"/>
            <a:ext cx="9197009" cy="523220"/>
          </a:xfrm>
          <a:prstGeom prst="rect">
            <a:avLst/>
          </a:prstGeom>
          <a:noFill/>
        </p:spPr>
        <p:txBody>
          <a:bodyPr wrap="square" rtlCol="0">
            <a:spAutoFit/>
          </a:bodyPr>
          <a:lstStyle/>
          <a:p>
            <a:pPr algn="ctr"/>
            <a:r>
              <a:rPr lang="en-US" sz="2800" b="1" dirty="0"/>
              <a:t>Deep Learning based Detection Techniques</a:t>
            </a:r>
          </a:p>
        </p:txBody>
      </p:sp>
      <p:sp>
        <p:nvSpPr>
          <p:cNvPr id="3" name="TextBox 2">
            <a:extLst>
              <a:ext uri="{FF2B5EF4-FFF2-40B4-BE49-F238E27FC236}">
                <a16:creationId xmlns:a16="http://schemas.microsoft.com/office/drawing/2014/main" id="{F25D40C5-BBA0-4CDB-B729-743F8C9070D9}"/>
              </a:ext>
            </a:extLst>
          </p:cNvPr>
          <p:cNvSpPr txBox="1"/>
          <p:nvPr/>
        </p:nvSpPr>
        <p:spPr>
          <a:xfrm>
            <a:off x="2054087" y="1868557"/>
            <a:ext cx="8203096"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t>Sliding Window</a:t>
            </a:r>
          </a:p>
          <a:p>
            <a:pPr marL="342900" indent="-342900">
              <a:buFont typeface="Arial" panose="020B0604020202020204" pitchFamily="34" charset="0"/>
              <a:buChar char="•"/>
            </a:pPr>
            <a:r>
              <a:rPr lang="en-US" sz="2400" b="1" dirty="0"/>
              <a:t>R-CNN</a:t>
            </a:r>
          </a:p>
          <a:p>
            <a:pPr marL="342900" indent="-342900">
              <a:buFont typeface="Arial" panose="020B0604020202020204" pitchFamily="34" charset="0"/>
              <a:buChar char="•"/>
            </a:pPr>
            <a:r>
              <a:rPr lang="en-US" sz="2400" b="1" dirty="0"/>
              <a:t>Fast R-CNN</a:t>
            </a:r>
          </a:p>
          <a:p>
            <a:pPr marL="342900" indent="-342900">
              <a:buFont typeface="Arial" panose="020B0604020202020204" pitchFamily="34" charset="0"/>
              <a:buChar char="•"/>
            </a:pPr>
            <a:r>
              <a:rPr lang="en-US" sz="2400" b="1" dirty="0"/>
              <a:t>Faster R-CNN</a:t>
            </a:r>
          </a:p>
          <a:p>
            <a:pPr marL="342900" indent="-342900">
              <a:buFont typeface="Arial" panose="020B0604020202020204" pitchFamily="34" charset="0"/>
              <a:buChar char="•"/>
            </a:pPr>
            <a:r>
              <a:rPr lang="en-US" sz="2400" b="1" dirty="0"/>
              <a:t>Mask R-CNN</a:t>
            </a:r>
          </a:p>
          <a:p>
            <a:pPr marL="342900" indent="-342900">
              <a:buFont typeface="Arial" panose="020B0604020202020204" pitchFamily="34" charset="0"/>
              <a:buChar char="•"/>
            </a:pPr>
            <a:r>
              <a:rPr lang="en-US" sz="2400" b="1" dirty="0"/>
              <a:t>YOLO</a:t>
            </a:r>
          </a:p>
          <a:p>
            <a:pPr marL="342900" indent="-342900">
              <a:buFont typeface="Arial" panose="020B0604020202020204" pitchFamily="34" charset="0"/>
              <a:buChar char="•"/>
            </a:pPr>
            <a:r>
              <a:rPr lang="en-US" sz="2400" b="1" dirty="0"/>
              <a:t>Retina Net</a:t>
            </a:r>
          </a:p>
        </p:txBody>
      </p:sp>
    </p:spTree>
    <p:extLst>
      <p:ext uri="{BB962C8B-B14F-4D97-AF65-F5344CB8AC3E}">
        <p14:creationId xmlns:p14="http://schemas.microsoft.com/office/powerpoint/2010/main" val="20916037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A5458F-1923-41FC-AB20-3C83E98EF828}"/>
              </a:ext>
            </a:extLst>
          </p:cNvPr>
          <p:cNvSpPr txBox="1"/>
          <p:nvPr/>
        </p:nvSpPr>
        <p:spPr>
          <a:xfrm>
            <a:off x="498764" y="424781"/>
            <a:ext cx="9855478" cy="8679299"/>
          </a:xfrm>
          <a:prstGeom prst="rect">
            <a:avLst/>
          </a:prstGeom>
          <a:noFill/>
        </p:spPr>
        <p:txBody>
          <a:bodyPr wrap="square" rtlCol="0">
            <a:spAutoFit/>
          </a:bodyPr>
          <a:lstStyle/>
          <a:p>
            <a:r>
              <a:rPr lang="en-US" b="1" dirty="0"/>
              <a:t>Recurrent Neural Networks   (RNN)</a:t>
            </a:r>
          </a:p>
          <a:p>
            <a:endParaRPr lang="en-US" dirty="0"/>
          </a:p>
          <a:p>
            <a:r>
              <a:rPr lang="en-US" dirty="0"/>
              <a:t>RNN can model sequential information.</a:t>
            </a:r>
          </a:p>
          <a:p>
            <a:endParaRPr lang="en-US" dirty="0"/>
          </a:p>
          <a:p>
            <a:endParaRPr lang="en-US" dirty="0"/>
          </a:p>
          <a:p>
            <a:pPr marL="285750" indent="-285750">
              <a:buFont typeface="Arial" panose="020B0604020202020204" pitchFamily="34" charset="0"/>
              <a:buChar char="•"/>
            </a:pPr>
            <a:r>
              <a:rPr lang="en-US" dirty="0"/>
              <a:t>RNN based video processing :  </a:t>
            </a:r>
          </a:p>
          <a:p>
            <a:r>
              <a:rPr lang="en-US" dirty="0"/>
              <a:t>             Continuous video classification</a:t>
            </a:r>
          </a:p>
          <a:p>
            <a:r>
              <a:rPr lang="en-US" dirty="0"/>
              <a:t>             Video analysis</a:t>
            </a:r>
          </a:p>
          <a:p>
            <a:r>
              <a:rPr lang="en-US" dirty="0"/>
              <a:t>             Action recognition using Bi-directional RNN</a:t>
            </a:r>
          </a:p>
          <a:p>
            <a:r>
              <a:rPr lang="en-US" dirty="0"/>
              <a:t>             Video based emotional recognition</a:t>
            </a:r>
          </a:p>
          <a:p>
            <a:r>
              <a:rPr lang="en-US" dirty="0"/>
              <a:t>              Video prediction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Image captioning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Language translation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Predictions : stock market, weather</a:t>
            </a:r>
          </a:p>
          <a:p>
            <a:endParaRPr lang="en-US" dirty="0"/>
          </a:p>
          <a:p>
            <a:r>
              <a:rPr lang="en-US" dirty="0"/>
              <a:t> </a:t>
            </a:r>
          </a:p>
          <a:p>
            <a:r>
              <a:rPr lang="en-US" b="1" dirty="0"/>
              <a:t>LSTM  (Long Short-Term Memory)</a:t>
            </a:r>
          </a:p>
          <a:p>
            <a:endParaRPr lang="en-US" b="1" dirty="0"/>
          </a:p>
          <a:p>
            <a:r>
              <a:rPr lang="en-US" dirty="0"/>
              <a:t>Can store information for longer periods of time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descr="A close up of a sign&#10;&#10;Description automatically generated">
            <a:extLst>
              <a:ext uri="{FF2B5EF4-FFF2-40B4-BE49-F238E27FC236}">
                <a16:creationId xmlns:a16="http://schemas.microsoft.com/office/drawing/2014/main" id="{D11C45FB-F8E7-4D3E-9153-0DAE9874A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241" y="1279814"/>
            <a:ext cx="1866900" cy="2857500"/>
          </a:xfrm>
          <a:prstGeom prst="rect">
            <a:avLst/>
          </a:prstGeom>
        </p:spPr>
      </p:pic>
      <p:pic>
        <p:nvPicPr>
          <p:cNvPr id="5" name="Picture 4" descr="A close up of text on a whiteboard&#10;&#10;Description automatically generated">
            <a:extLst>
              <a:ext uri="{FF2B5EF4-FFF2-40B4-BE49-F238E27FC236}">
                <a16:creationId xmlns:a16="http://schemas.microsoft.com/office/drawing/2014/main" id="{0EEC21B0-FA30-4A8F-9013-13CE1A581E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1271" y="4727251"/>
            <a:ext cx="3266508" cy="1262297"/>
          </a:xfrm>
          <a:prstGeom prst="rect">
            <a:avLst/>
          </a:prstGeom>
        </p:spPr>
      </p:pic>
    </p:spTree>
    <p:extLst>
      <p:ext uri="{BB962C8B-B14F-4D97-AF65-F5344CB8AC3E}">
        <p14:creationId xmlns:p14="http://schemas.microsoft.com/office/powerpoint/2010/main" val="7985412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 standing, playing, different&#10;&#10;Description automatically generated">
            <a:extLst>
              <a:ext uri="{FF2B5EF4-FFF2-40B4-BE49-F238E27FC236}">
                <a16:creationId xmlns:a16="http://schemas.microsoft.com/office/drawing/2014/main" id="{15C69460-F70C-4743-BF8C-F0F1B49C79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9891" y="1923904"/>
            <a:ext cx="9753600" cy="3324225"/>
          </a:xfrm>
          <a:prstGeom prst="rect">
            <a:avLst/>
          </a:prstGeom>
        </p:spPr>
      </p:pic>
      <p:sp>
        <p:nvSpPr>
          <p:cNvPr id="4" name="Rectangle 3">
            <a:extLst>
              <a:ext uri="{FF2B5EF4-FFF2-40B4-BE49-F238E27FC236}">
                <a16:creationId xmlns:a16="http://schemas.microsoft.com/office/drawing/2014/main" id="{516B73AF-AF20-494E-9428-7D5117A2DFEA}"/>
              </a:ext>
            </a:extLst>
          </p:cNvPr>
          <p:cNvSpPr/>
          <p:nvPr/>
        </p:nvSpPr>
        <p:spPr>
          <a:xfrm>
            <a:off x="1219200" y="5461153"/>
            <a:ext cx="9836727" cy="276999"/>
          </a:xfrm>
          <a:prstGeom prst="rect">
            <a:avLst/>
          </a:prstGeom>
        </p:spPr>
        <p:txBody>
          <a:bodyPr wrap="square">
            <a:spAutoFit/>
          </a:bodyPr>
          <a:lstStyle/>
          <a:p>
            <a:r>
              <a:rPr lang="en-US" sz="1200" dirty="0"/>
              <a:t>Deep Visual-Semantic Alignments for Generating Image Descriptions. Source: </a:t>
            </a:r>
            <a:r>
              <a:rPr lang="en-US" sz="1200" dirty="0">
                <a:hlinkClick r:id="rId3"/>
              </a:rPr>
              <a:t>http://cs.stanford.edu/people/karpathy/deepimagesent/</a:t>
            </a:r>
            <a:endParaRPr lang="en-US" sz="1200" dirty="0"/>
          </a:p>
        </p:txBody>
      </p:sp>
      <p:sp>
        <p:nvSpPr>
          <p:cNvPr id="5" name="TextBox 4">
            <a:extLst>
              <a:ext uri="{FF2B5EF4-FFF2-40B4-BE49-F238E27FC236}">
                <a16:creationId xmlns:a16="http://schemas.microsoft.com/office/drawing/2014/main" id="{F93A0E77-1718-4EF0-ABD5-474A61C29E19}"/>
              </a:ext>
            </a:extLst>
          </p:cNvPr>
          <p:cNvSpPr txBox="1"/>
          <p:nvPr/>
        </p:nvSpPr>
        <p:spPr>
          <a:xfrm>
            <a:off x="822036" y="461818"/>
            <a:ext cx="10233891" cy="1384995"/>
          </a:xfrm>
          <a:prstGeom prst="rect">
            <a:avLst/>
          </a:prstGeom>
          <a:noFill/>
        </p:spPr>
        <p:txBody>
          <a:bodyPr wrap="square" rtlCol="0">
            <a:spAutoFit/>
          </a:bodyPr>
          <a:lstStyle/>
          <a:p>
            <a:r>
              <a:rPr lang="en-US" b="1" dirty="0"/>
              <a:t>Generating Image Descriptions</a:t>
            </a:r>
          </a:p>
          <a:p>
            <a:endParaRPr lang="en-US" b="1" dirty="0"/>
          </a:p>
          <a:p>
            <a:r>
              <a:rPr lang="en-US" sz="1600" dirty="0"/>
              <a:t>Together with convolutional Neural Networks, RNNs have been used as part of a model to </a:t>
            </a:r>
            <a:r>
              <a:rPr lang="en-US" sz="1600" dirty="0">
                <a:hlinkClick r:id="rId3">
                  <a:extLst>
                    <a:ext uri="{A12FA001-AC4F-418D-AE19-62706E023703}">
                      <ahyp:hlinkClr xmlns:ahyp="http://schemas.microsoft.com/office/drawing/2018/hyperlinkcolor" val="tx"/>
                    </a:ext>
                  </a:extLst>
                </a:hlinkClick>
              </a:rPr>
              <a:t>generate descriptions</a:t>
            </a:r>
            <a:r>
              <a:rPr lang="en-US" sz="1600" dirty="0"/>
              <a:t> for unlabeled images. It’s quite amazing how well this seems to work. The combined model even aligns the generated words with features found in the images.</a:t>
            </a:r>
          </a:p>
        </p:txBody>
      </p:sp>
    </p:spTree>
    <p:extLst>
      <p:ext uri="{BB962C8B-B14F-4D97-AF65-F5344CB8AC3E}">
        <p14:creationId xmlns:p14="http://schemas.microsoft.com/office/powerpoint/2010/main" val="249152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305EB9-D4BD-4BBF-9395-B49D2DCCB2C5}"/>
              </a:ext>
            </a:extLst>
          </p:cNvPr>
          <p:cNvPicPr>
            <a:picLocks noChangeAspect="1"/>
          </p:cNvPicPr>
          <p:nvPr/>
        </p:nvPicPr>
        <p:blipFill rotWithShape="1">
          <a:blip r:embed="rId3"/>
          <a:srcRect l="4091" t="31176" r="50000" b="32525"/>
          <a:stretch/>
        </p:blipFill>
        <p:spPr>
          <a:xfrm>
            <a:off x="498763" y="138545"/>
            <a:ext cx="10792691" cy="6539346"/>
          </a:xfrm>
          <a:prstGeom prst="rect">
            <a:avLst/>
          </a:prstGeom>
        </p:spPr>
      </p:pic>
    </p:spTree>
    <p:extLst>
      <p:ext uri="{BB962C8B-B14F-4D97-AF65-F5344CB8AC3E}">
        <p14:creationId xmlns:p14="http://schemas.microsoft.com/office/powerpoint/2010/main" val="2180385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1F661D-CE6E-4B92-AD3D-98793DDB7263}"/>
              </a:ext>
            </a:extLst>
          </p:cNvPr>
          <p:cNvSpPr txBox="1"/>
          <p:nvPr/>
        </p:nvSpPr>
        <p:spPr>
          <a:xfrm>
            <a:off x="1652631" y="931178"/>
            <a:ext cx="8321879" cy="2062103"/>
          </a:xfrm>
          <a:prstGeom prst="rect">
            <a:avLst/>
          </a:prstGeom>
          <a:noFill/>
        </p:spPr>
        <p:txBody>
          <a:bodyPr wrap="square" rtlCol="0">
            <a:spAutoFit/>
          </a:bodyPr>
          <a:lstStyle/>
          <a:p>
            <a:r>
              <a:rPr lang="en-US" sz="2000" b="1" dirty="0"/>
              <a:t>Generative Adversarial Networks (GAN)</a:t>
            </a:r>
          </a:p>
          <a:p>
            <a:endParaRPr lang="en-US" dirty="0"/>
          </a:p>
          <a:p>
            <a:r>
              <a:rPr lang="en-US" dirty="0"/>
              <a:t>Generative adversarial networks (GANs) are algorithmic architectures that use two neural networks, pitting one against the other (thus the “adversarial”) in order to generate new, synthetic instances of data that can pass for real data. </a:t>
            </a:r>
          </a:p>
          <a:p>
            <a:endParaRPr lang="en-US" dirty="0"/>
          </a:p>
          <a:p>
            <a:r>
              <a:rPr lang="en-US" dirty="0"/>
              <a:t>They are used widely in image generation, video generation and voice generation.</a:t>
            </a:r>
          </a:p>
        </p:txBody>
      </p:sp>
      <p:pic>
        <p:nvPicPr>
          <p:cNvPr id="4" name="Picture 3">
            <a:extLst>
              <a:ext uri="{FF2B5EF4-FFF2-40B4-BE49-F238E27FC236}">
                <a16:creationId xmlns:a16="http://schemas.microsoft.com/office/drawing/2014/main" id="{E79771A1-BDD6-4275-852B-E774BED702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489" y="3229761"/>
            <a:ext cx="4871207" cy="2285616"/>
          </a:xfrm>
          <a:prstGeom prst="rect">
            <a:avLst/>
          </a:prstGeom>
        </p:spPr>
      </p:pic>
      <p:sp>
        <p:nvSpPr>
          <p:cNvPr id="7" name="Rectangle 6">
            <a:extLst>
              <a:ext uri="{FF2B5EF4-FFF2-40B4-BE49-F238E27FC236}">
                <a16:creationId xmlns:a16="http://schemas.microsoft.com/office/drawing/2014/main" id="{F9CFB7B7-7392-4144-AB5C-2D64B52ED741}"/>
              </a:ext>
            </a:extLst>
          </p:cNvPr>
          <p:cNvSpPr/>
          <p:nvPr/>
        </p:nvSpPr>
        <p:spPr>
          <a:xfrm>
            <a:off x="1543574" y="5515377"/>
            <a:ext cx="8330268" cy="553998"/>
          </a:xfrm>
          <a:prstGeom prst="rect">
            <a:avLst/>
          </a:prstGeom>
        </p:spPr>
        <p:txBody>
          <a:bodyPr wrap="square">
            <a:spAutoFit/>
          </a:bodyPr>
          <a:lstStyle/>
          <a:p>
            <a:r>
              <a:rPr lang="en-US" sz="1000" dirty="0"/>
              <a:t>Illustration of GANs abilities by Ian Goodfellow and co-authors. These are samples generated by Generative Adversarial Networks after training on two datasets: MNIST and TFD. For both, the rightmost column contains true data that are the nearest from the direct neighboring generated samples. This shows us that the produced data are really generated and not only </a:t>
            </a:r>
            <a:r>
              <a:rPr lang="en-US" sz="1000" dirty="0" err="1"/>
              <a:t>memorised</a:t>
            </a:r>
            <a:r>
              <a:rPr lang="en-US" sz="1000" dirty="0"/>
              <a:t> by the network. (source: “Generative Adversarial Nets” paper),  2014</a:t>
            </a:r>
          </a:p>
        </p:txBody>
      </p:sp>
    </p:spTree>
    <p:extLst>
      <p:ext uri="{BB962C8B-B14F-4D97-AF65-F5344CB8AC3E}">
        <p14:creationId xmlns:p14="http://schemas.microsoft.com/office/powerpoint/2010/main" val="13245036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9CCDC6-5BD7-4F00-8666-BDE1B5418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728" y="340869"/>
            <a:ext cx="5652653" cy="1853714"/>
          </a:xfrm>
          <a:prstGeom prst="rect">
            <a:avLst/>
          </a:prstGeom>
        </p:spPr>
      </p:pic>
      <p:sp>
        <p:nvSpPr>
          <p:cNvPr id="4" name="Rectangle 3">
            <a:extLst>
              <a:ext uri="{FF2B5EF4-FFF2-40B4-BE49-F238E27FC236}">
                <a16:creationId xmlns:a16="http://schemas.microsoft.com/office/drawing/2014/main" id="{61B99F74-01E9-4F4A-BA5F-6C1EF498BCBD}"/>
              </a:ext>
            </a:extLst>
          </p:cNvPr>
          <p:cNvSpPr/>
          <p:nvPr/>
        </p:nvSpPr>
        <p:spPr>
          <a:xfrm>
            <a:off x="989901" y="2229104"/>
            <a:ext cx="9378892" cy="338554"/>
          </a:xfrm>
          <a:prstGeom prst="rect">
            <a:avLst/>
          </a:prstGeom>
        </p:spPr>
        <p:txBody>
          <a:bodyPr wrap="square">
            <a:spAutoFit/>
          </a:bodyPr>
          <a:lstStyle/>
          <a:p>
            <a:r>
              <a:rPr lang="en-US" sz="1600" dirty="0"/>
              <a:t>Example of the Progression in the Capabilities of GANs From 2014 to 2017. </a:t>
            </a:r>
          </a:p>
        </p:txBody>
      </p:sp>
      <p:pic>
        <p:nvPicPr>
          <p:cNvPr id="6" name="Picture 5">
            <a:extLst>
              <a:ext uri="{FF2B5EF4-FFF2-40B4-BE49-F238E27FC236}">
                <a16:creationId xmlns:a16="http://schemas.microsoft.com/office/drawing/2014/main" id="{51D82E7D-F195-4619-9518-BDD4AAE8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0712" y="3429000"/>
            <a:ext cx="5880683" cy="1434518"/>
          </a:xfrm>
          <a:prstGeom prst="rect">
            <a:avLst/>
          </a:prstGeom>
        </p:spPr>
      </p:pic>
      <p:sp>
        <p:nvSpPr>
          <p:cNvPr id="7" name="Rectangle 6">
            <a:extLst>
              <a:ext uri="{FF2B5EF4-FFF2-40B4-BE49-F238E27FC236}">
                <a16:creationId xmlns:a16="http://schemas.microsoft.com/office/drawing/2014/main" id="{FD54D564-C681-4880-9E58-BBB1C7BC43E5}"/>
              </a:ext>
            </a:extLst>
          </p:cNvPr>
          <p:cNvSpPr/>
          <p:nvPr/>
        </p:nvSpPr>
        <p:spPr>
          <a:xfrm>
            <a:off x="1209964" y="5155473"/>
            <a:ext cx="8999437" cy="584775"/>
          </a:xfrm>
          <a:prstGeom prst="rect">
            <a:avLst/>
          </a:prstGeom>
        </p:spPr>
        <p:txBody>
          <a:bodyPr wrap="square">
            <a:spAutoFit/>
          </a:bodyPr>
          <a:lstStyle/>
          <a:p>
            <a:r>
              <a:rPr lang="en-US" sz="1600" dirty="0"/>
              <a:t>Class conditional examples generated from </a:t>
            </a:r>
            <a:r>
              <a:rPr lang="en-US" sz="1600" dirty="0">
                <a:hlinkClick r:id="rId4"/>
              </a:rPr>
              <a:t>Large Scale GAN Training for High Fidelity Natural Image Synthesis</a:t>
            </a:r>
            <a:endParaRPr lang="en-US" sz="1600" dirty="0"/>
          </a:p>
        </p:txBody>
      </p:sp>
    </p:spTree>
    <p:extLst>
      <p:ext uri="{BB962C8B-B14F-4D97-AF65-F5344CB8AC3E}">
        <p14:creationId xmlns:p14="http://schemas.microsoft.com/office/powerpoint/2010/main" val="19983439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BECD527-D1C1-4B8A-83A2-C0760FCDE85B}"/>
              </a:ext>
            </a:extLst>
          </p:cNvPr>
          <p:cNvPicPr>
            <a:picLocks noChangeAspect="1"/>
          </p:cNvPicPr>
          <p:nvPr/>
        </p:nvPicPr>
        <p:blipFill rotWithShape="1">
          <a:blip r:embed="rId2"/>
          <a:srcRect t="6456" r="1635" b="7557"/>
          <a:stretch/>
        </p:blipFill>
        <p:spPr>
          <a:xfrm>
            <a:off x="628073" y="766618"/>
            <a:ext cx="10557163" cy="5412509"/>
          </a:xfrm>
          <a:prstGeom prst="rect">
            <a:avLst/>
          </a:prstGeom>
        </p:spPr>
      </p:pic>
    </p:spTree>
    <p:extLst>
      <p:ext uri="{BB962C8B-B14F-4D97-AF65-F5344CB8AC3E}">
        <p14:creationId xmlns:p14="http://schemas.microsoft.com/office/powerpoint/2010/main" val="23385835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02997E4A-062A-4029-AE6F-D07935D693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810" y="1092820"/>
            <a:ext cx="5623791" cy="3840467"/>
          </a:xfrm>
          <a:prstGeom prst="rect">
            <a:avLst/>
          </a:prstGeom>
        </p:spPr>
      </p:pic>
      <p:sp>
        <p:nvSpPr>
          <p:cNvPr id="5" name="TextBox 4">
            <a:extLst>
              <a:ext uri="{FF2B5EF4-FFF2-40B4-BE49-F238E27FC236}">
                <a16:creationId xmlns:a16="http://schemas.microsoft.com/office/drawing/2014/main" id="{98D0AAAF-4210-4AE1-B7D5-8FC83D0DCDD5}"/>
              </a:ext>
            </a:extLst>
          </p:cNvPr>
          <p:cNvSpPr txBox="1"/>
          <p:nvPr/>
        </p:nvSpPr>
        <p:spPr>
          <a:xfrm>
            <a:off x="6248400" y="1092820"/>
            <a:ext cx="5623791" cy="4247317"/>
          </a:xfrm>
          <a:prstGeom prst="rect">
            <a:avLst/>
          </a:prstGeom>
          <a:noFill/>
          <a:ln>
            <a:solidFill>
              <a:schemeClr val="accent1"/>
            </a:solidFill>
          </a:ln>
        </p:spPr>
        <p:txBody>
          <a:bodyPr wrap="square" rtlCol="0">
            <a:spAutoFit/>
          </a:bodyPr>
          <a:lstStyle/>
          <a:p>
            <a:r>
              <a:rPr lang="en-US" b="1" dirty="0"/>
              <a:t>Here are the steps a GAN takes:</a:t>
            </a:r>
          </a:p>
          <a:p>
            <a:pPr marL="285750" indent="-285750">
              <a:buFont typeface="Arial" panose="020B0604020202020204" pitchFamily="34" charset="0"/>
              <a:buChar char="•"/>
            </a:pPr>
            <a:r>
              <a:rPr lang="en-US" dirty="0"/>
              <a:t>The generator takes in random numbers and returns an image.</a:t>
            </a:r>
          </a:p>
          <a:p>
            <a:pPr marL="285750" indent="-285750">
              <a:buFont typeface="Arial" panose="020B0604020202020204" pitchFamily="34" charset="0"/>
              <a:buChar char="•"/>
            </a:pPr>
            <a:r>
              <a:rPr lang="en-US" dirty="0"/>
              <a:t>This generated image is fed into the discriminator alongside a stream of images taken from the actual, ground-truth dataset.</a:t>
            </a:r>
          </a:p>
          <a:p>
            <a:pPr marL="285750" indent="-285750">
              <a:buFont typeface="Arial" panose="020B0604020202020204" pitchFamily="34" charset="0"/>
              <a:buChar char="•"/>
            </a:pPr>
            <a:r>
              <a:rPr lang="en-US" dirty="0"/>
              <a:t>The discriminator takes in both real and fake images and returns probabilities, a number between 0 and 1, with 1 representing a prediction of authenticity and 0 representing fake.</a:t>
            </a:r>
          </a:p>
          <a:p>
            <a:r>
              <a:rPr lang="en-US" b="1" dirty="0"/>
              <a:t>So you have a double feedback loop:</a:t>
            </a:r>
          </a:p>
          <a:p>
            <a:pPr marL="285750" indent="-285750">
              <a:buFont typeface="Arial" panose="020B0604020202020204" pitchFamily="34" charset="0"/>
              <a:buChar char="•"/>
            </a:pPr>
            <a:r>
              <a:rPr lang="en-US" dirty="0"/>
              <a:t>The discriminator is in a feedback loop with the ground truth of the images, which we know.</a:t>
            </a:r>
          </a:p>
          <a:p>
            <a:pPr marL="285750" indent="-285750">
              <a:buFont typeface="Arial" panose="020B0604020202020204" pitchFamily="34" charset="0"/>
              <a:buChar char="•"/>
            </a:pPr>
            <a:r>
              <a:rPr lang="en-US" dirty="0"/>
              <a:t>The generator is in a feedback loop with the discriminator.</a:t>
            </a:r>
          </a:p>
        </p:txBody>
      </p:sp>
    </p:spTree>
    <p:extLst>
      <p:ext uri="{BB962C8B-B14F-4D97-AF65-F5344CB8AC3E}">
        <p14:creationId xmlns:p14="http://schemas.microsoft.com/office/powerpoint/2010/main" val="33242844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71A72-EEE7-40F4-B827-2FF55D9B3F19}"/>
              </a:ext>
            </a:extLst>
          </p:cNvPr>
          <p:cNvPicPr>
            <a:picLocks noChangeAspect="1"/>
          </p:cNvPicPr>
          <p:nvPr/>
        </p:nvPicPr>
        <p:blipFill rotWithShape="1">
          <a:blip r:embed="rId2"/>
          <a:srcRect l="25184" t="13474" r="27527" b="27298"/>
          <a:stretch/>
        </p:blipFill>
        <p:spPr>
          <a:xfrm>
            <a:off x="818147" y="0"/>
            <a:ext cx="10616665" cy="6429676"/>
          </a:xfrm>
          <a:prstGeom prst="rect">
            <a:avLst/>
          </a:prstGeom>
        </p:spPr>
      </p:pic>
      <p:sp>
        <p:nvSpPr>
          <p:cNvPr id="5" name="TextBox 4">
            <a:extLst>
              <a:ext uri="{FF2B5EF4-FFF2-40B4-BE49-F238E27FC236}">
                <a16:creationId xmlns:a16="http://schemas.microsoft.com/office/drawing/2014/main" id="{D9F36BB7-B6A1-4712-8E5A-7CEFB4184959}"/>
              </a:ext>
            </a:extLst>
          </p:cNvPr>
          <p:cNvSpPr txBox="1"/>
          <p:nvPr/>
        </p:nvSpPr>
        <p:spPr>
          <a:xfrm>
            <a:off x="1058779" y="211756"/>
            <a:ext cx="2541069" cy="500513"/>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6571278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5B38C-26F5-4BA1-AB02-90BD92A625A8}"/>
              </a:ext>
            </a:extLst>
          </p:cNvPr>
          <p:cNvPicPr>
            <a:picLocks noChangeAspect="1"/>
          </p:cNvPicPr>
          <p:nvPr/>
        </p:nvPicPr>
        <p:blipFill rotWithShape="1">
          <a:blip r:embed="rId2"/>
          <a:srcRect l="25579" t="22035" r="26500" b="15930"/>
          <a:stretch/>
        </p:blipFill>
        <p:spPr>
          <a:xfrm>
            <a:off x="818148" y="606392"/>
            <a:ext cx="10048774" cy="5871410"/>
          </a:xfrm>
          <a:prstGeom prst="rect">
            <a:avLst/>
          </a:prstGeom>
        </p:spPr>
      </p:pic>
    </p:spTree>
    <p:extLst>
      <p:ext uri="{BB962C8B-B14F-4D97-AF65-F5344CB8AC3E}">
        <p14:creationId xmlns:p14="http://schemas.microsoft.com/office/powerpoint/2010/main" val="149650020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DD51E0-BAD9-4472-B1A9-0BA6D7B4B785}"/>
              </a:ext>
            </a:extLst>
          </p:cNvPr>
          <p:cNvPicPr>
            <a:picLocks noChangeAspect="1"/>
          </p:cNvPicPr>
          <p:nvPr/>
        </p:nvPicPr>
        <p:blipFill rotWithShape="1">
          <a:blip r:embed="rId3"/>
          <a:srcRect l="18182" t="32862" r="27652" b="30236"/>
          <a:stretch/>
        </p:blipFill>
        <p:spPr>
          <a:xfrm>
            <a:off x="637310" y="1750292"/>
            <a:ext cx="10538689" cy="4550925"/>
          </a:xfrm>
          <a:prstGeom prst="rect">
            <a:avLst/>
          </a:prstGeom>
        </p:spPr>
      </p:pic>
      <p:sp>
        <p:nvSpPr>
          <p:cNvPr id="3" name="Rectangle 2">
            <a:extLst>
              <a:ext uri="{FF2B5EF4-FFF2-40B4-BE49-F238E27FC236}">
                <a16:creationId xmlns:a16="http://schemas.microsoft.com/office/drawing/2014/main" id="{52F3CBAA-F48A-4ACF-BAD7-5342AA6E9CA3}"/>
              </a:ext>
            </a:extLst>
          </p:cNvPr>
          <p:cNvSpPr/>
          <p:nvPr/>
        </p:nvSpPr>
        <p:spPr>
          <a:xfrm>
            <a:off x="637310" y="556783"/>
            <a:ext cx="11037454" cy="1077218"/>
          </a:xfrm>
          <a:prstGeom prst="rect">
            <a:avLst/>
          </a:prstGeom>
        </p:spPr>
        <p:txBody>
          <a:bodyPr wrap="square">
            <a:spAutoFit/>
          </a:bodyPr>
          <a:lstStyle/>
          <a:p>
            <a:r>
              <a:rPr lang="en-US" b="1" dirty="0">
                <a:latin typeface="Times New Roman" panose="02020603050405020304" pitchFamily="18" charset="0"/>
              </a:rPr>
              <a:t>Video Generation from Text</a:t>
            </a:r>
          </a:p>
          <a:p>
            <a:endParaRPr lang="en-US" b="1" dirty="0">
              <a:latin typeface="Times New Roman" panose="02020603050405020304" pitchFamily="18" charset="0"/>
            </a:endParaRPr>
          </a:p>
          <a:p>
            <a:r>
              <a:rPr lang="en-US" sz="1400" dirty="0" err="1">
                <a:latin typeface="Times New Roman" panose="02020603050405020304" pitchFamily="18" charset="0"/>
              </a:rPr>
              <a:t>Yitong</a:t>
            </a:r>
            <a:r>
              <a:rPr lang="en-US" sz="1400" dirty="0">
                <a:latin typeface="Times New Roman" panose="02020603050405020304" pitchFamily="18" charset="0"/>
              </a:rPr>
              <a:t> Li,</a:t>
            </a:r>
            <a:r>
              <a:rPr lang="en-US" sz="1400" dirty="0">
                <a:latin typeface="Arial" panose="020B0604020202020204" pitchFamily="34" charset="0"/>
              </a:rPr>
              <a:t>†∗</a:t>
            </a:r>
            <a:r>
              <a:rPr lang="en-US" sz="1400" dirty="0">
                <a:latin typeface="Times New Roman" panose="02020603050405020304" pitchFamily="18" charset="0"/>
              </a:rPr>
              <a:t>Martin </a:t>
            </a:r>
            <a:r>
              <a:rPr lang="en-US" sz="1400" dirty="0" err="1">
                <a:latin typeface="Times New Roman" panose="02020603050405020304" pitchFamily="18" charset="0"/>
              </a:rPr>
              <a:t>Renqiang</a:t>
            </a:r>
            <a:r>
              <a:rPr lang="en-US" sz="1400" dirty="0">
                <a:latin typeface="Times New Roman" panose="02020603050405020304" pitchFamily="18" charset="0"/>
              </a:rPr>
              <a:t> Min,</a:t>
            </a:r>
            <a:r>
              <a:rPr lang="en-US" sz="1400" dirty="0">
                <a:latin typeface="Arial" panose="020B0604020202020204" pitchFamily="34" charset="0"/>
              </a:rPr>
              <a:t>‡</a:t>
            </a:r>
            <a:r>
              <a:rPr lang="en-US" sz="1400" dirty="0" err="1">
                <a:latin typeface="Times New Roman" panose="02020603050405020304" pitchFamily="18" charset="0"/>
              </a:rPr>
              <a:t>Dinghan</a:t>
            </a:r>
            <a:r>
              <a:rPr lang="en-US" sz="1400" dirty="0">
                <a:latin typeface="Times New Roman" panose="02020603050405020304" pitchFamily="18" charset="0"/>
              </a:rPr>
              <a:t> </a:t>
            </a:r>
            <a:r>
              <a:rPr lang="en-US" sz="1400" dirty="0" err="1">
                <a:latin typeface="Times New Roman" panose="02020603050405020304" pitchFamily="18" charset="0"/>
              </a:rPr>
              <a:t>Shen,</a:t>
            </a:r>
            <a:r>
              <a:rPr lang="en-US" sz="1400" dirty="0" err="1">
                <a:latin typeface="Arial" panose="020B0604020202020204" pitchFamily="34" charset="0"/>
              </a:rPr>
              <a:t>†</a:t>
            </a:r>
            <a:r>
              <a:rPr lang="en-US" sz="1400" dirty="0" err="1">
                <a:latin typeface="Times New Roman" panose="02020603050405020304" pitchFamily="18" charset="0"/>
              </a:rPr>
              <a:t>David</a:t>
            </a:r>
            <a:r>
              <a:rPr lang="en-US" sz="1400" dirty="0">
                <a:latin typeface="Times New Roman" panose="02020603050405020304" pitchFamily="18" charset="0"/>
              </a:rPr>
              <a:t> </a:t>
            </a:r>
            <a:r>
              <a:rPr lang="en-US" sz="1400" dirty="0" err="1">
                <a:latin typeface="Times New Roman" panose="02020603050405020304" pitchFamily="18" charset="0"/>
              </a:rPr>
              <a:t>Carlson,</a:t>
            </a:r>
            <a:r>
              <a:rPr lang="en-US" sz="1400" dirty="0" err="1">
                <a:latin typeface="Arial" panose="020B0604020202020204" pitchFamily="34" charset="0"/>
              </a:rPr>
              <a:t>†</a:t>
            </a:r>
            <a:r>
              <a:rPr lang="en-US" sz="1400" dirty="0" err="1">
                <a:latin typeface="Times New Roman" panose="02020603050405020304" pitchFamily="18" charset="0"/>
              </a:rPr>
              <a:t>Lawrence</a:t>
            </a:r>
            <a:r>
              <a:rPr lang="en-US" sz="1400" dirty="0">
                <a:latin typeface="Times New Roman" panose="02020603050405020304" pitchFamily="18" charset="0"/>
              </a:rPr>
              <a:t> Carin</a:t>
            </a:r>
            <a:r>
              <a:rPr lang="en-US" sz="1400" dirty="0">
                <a:latin typeface="Arial" panose="020B0604020202020204" pitchFamily="34" charset="0"/>
              </a:rPr>
              <a:t>††</a:t>
            </a:r>
            <a:r>
              <a:rPr lang="en-US" sz="1400" dirty="0">
                <a:latin typeface="Times New Roman" panose="02020603050405020304" pitchFamily="18" charset="0"/>
              </a:rPr>
              <a:t>Duke University, Durham, NC, United States, 27708</a:t>
            </a:r>
            <a:r>
              <a:rPr lang="en-US" sz="1400" dirty="0">
                <a:latin typeface="Arial" panose="020B0604020202020204" pitchFamily="34" charset="0"/>
              </a:rPr>
              <a:t>‡</a:t>
            </a:r>
            <a:r>
              <a:rPr lang="en-US" sz="1400" dirty="0">
                <a:latin typeface="Times New Roman" panose="02020603050405020304" pitchFamily="18" charset="0"/>
              </a:rPr>
              <a:t>NEC Laboratories America, Princeton, NJ, United States, 08540</a:t>
            </a:r>
            <a:r>
              <a:rPr lang="en-US" sz="1400" dirty="0">
                <a:latin typeface="Arial" panose="020B0604020202020204" pitchFamily="34" charset="0"/>
              </a:rPr>
              <a:t>{</a:t>
            </a:r>
            <a:r>
              <a:rPr lang="en-US" sz="1400" dirty="0">
                <a:latin typeface="Times New Roman" panose="02020603050405020304" pitchFamily="18" charset="0"/>
              </a:rPr>
              <a:t>yitong.li, </a:t>
            </a:r>
            <a:r>
              <a:rPr lang="en-US" sz="1400" dirty="0" err="1">
                <a:latin typeface="Times New Roman" panose="02020603050405020304" pitchFamily="18" charset="0"/>
              </a:rPr>
              <a:t>dinghan.shen</a:t>
            </a:r>
            <a:r>
              <a:rPr lang="en-US" sz="1400" dirty="0">
                <a:latin typeface="Times New Roman" panose="02020603050405020304" pitchFamily="18" charset="0"/>
              </a:rPr>
              <a:t>, </a:t>
            </a:r>
            <a:r>
              <a:rPr lang="en-US" sz="1400" dirty="0" err="1">
                <a:latin typeface="Times New Roman" panose="02020603050405020304" pitchFamily="18" charset="0"/>
              </a:rPr>
              <a:t>david.carlson</a:t>
            </a:r>
            <a:r>
              <a:rPr lang="en-US" sz="1400" dirty="0">
                <a:latin typeface="Times New Roman" panose="02020603050405020304" pitchFamily="18" charset="0"/>
              </a:rPr>
              <a:t>, </a:t>
            </a:r>
            <a:r>
              <a:rPr lang="en-US" sz="1400" dirty="0" err="1">
                <a:latin typeface="Times New Roman" panose="02020603050405020304" pitchFamily="18" charset="0"/>
              </a:rPr>
              <a:t>lcarin</a:t>
            </a:r>
            <a:r>
              <a:rPr lang="en-US" sz="1400" dirty="0">
                <a:latin typeface="Arial" panose="020B0604020202020204" pitchFamily="34" charset="0"/>
              </a:rPr>
              <a:t>}</a:t>
            </a:r>
            <a:r>
              <a:rPr lang="en-US" sz="1400" dirty="0">
                <a:latin typeface="Times New Roman" panose="02020603050405020304" pitchFamily="18" charset="0"/>
              </a:rPr>
              <a:t>@duke.edu, renqiang@nec-labs.com</a:t>
            </a:r>
            <a:endParaRPr lang="en-US" sz="1400" dirty="0"/>
          </a:p>
        </p:txBody>
      </p:sp>
    </p:spTree>
    <p:extLst>
      <p:ext uri="{BB962C8B-B14F-4D97-AF65-F5344CB8AC3E}">
        <p14:creationId xmlns:p14="http://schemas.microsoft.com/office/powerpoint/2010/main" val="12612435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EE22DC-FC65-4CE9-8044-835AF1964046}"/>
              </a:ext>
            </a:extLst>
          </p:cNvPr>
          <p:cNvSpPr txBox="1"/>
          <p:nvPr/>
        </p:nvSpPr>
        <p:spPr>
          <a:xfrm>
            <a:off x="822960" y="711200"/>
            <a:ext cx="10424160" cy="5016758"/>
          </a:xfrm>
          <a:prstGeom prst="rect">
            <a:avLst/>
          </a:prstGeom>
          <a:noFill/>
        </p:spPr>
        <p:txBody>
          <a:bodyPr wrap="square" rtlCol="0">
            <a:spAutoFit/>
          </a:bodyPr>
          <a:lstStyle/>
          <a:p>
            <a:r>
              <a:rPr lang="en-US" sz="2000" b="1" dirty="0"/>
              <a:t>                        |||||||…..|||                                                                ||…|||</a:t>
            </a:r>
          </a:p>
          <a:p>
            <a:endParaRPr lang="en-US" sz="2000" b="1" dirty="0"/>
          </a:p>
          <a:p>
            <a:r>
              <a:rPr lang="en-US" sz="2000" b="1" dirty="0"/>
              <a:t>                        Fever  (90)                                                                     Covid (10)</a:t>
            </a:r>
          </a:p>
          <a:p>
            <a:endParaRPr lang="en-US" sz="2000" b="1" dirty="0"/>
          </a:p>
          <a:p>
            <a:endParaRPr lang="en-US" sz="2000" b="1" dirty="0"/>
          </a:p>
          <a:p>
            <a:r>
              <a:rPr lang="en-US" sz="2000" b="1" dirty="0"/>
              <a:t>TP -  Model correctly predicted   Covid   = 1</a:t>
            </a:r>
          </a:p>
          <a:p>
            <a:r>
              <a:rPr lang="en-US" sz="2000" b="1" dirty="0"/>
              <a:t>TN – Model  correctly predicted Fever  = 90</a:t>
            </a:r>
          </a:p>
          <a:p>
            <a:r>
              <a:rPr lang="en-US" sz="2000" b="1" dirty="0"/>
              <a:t>FP  - Model  incorrectly predicted Covid  = 1</a:t>
            </a:r>
          </a:p>
          <a:p>
            <a:r>
              <a:rPr lang="en-US" sz="2000" b="1" dirty="0"/>
              <a:t>FN – Model incorrectly predicted Fever  = 8</a:t>
            </a:r>
          </a:p>
          <a:p>
            <a:endParaRPr lang="en-US" sz="2000" b="1" dirty="0"/>
          </a:p>
          <a:p>
            <a:r>
              <a:rPr lang="en-US" sz="2000" b="1" dirty="0"/>
              <a:t>Accuracy =       </a:t>
            </a:r>
            <a:r>
              <a:rPr lang="en-US" sz="2000" b="1" u="sng" dirty="0"/>
              <a:t>TP+TN             = 0.91</a:t>
            </a:r>
          </a:p>
          <a:p>
            <a:r>
              <a:rPr lang="en-US" sz="2000" b="1" dirty="0"/>
              <a:t>                     TP+TN+FP+FN            </a:t>
            </a:r>
          </a:p>
          <a:p>
            <a:endParaRPr lang="en-US" sz="2000" b="1" dirty="0"/>
          </a:p>
          <a:p>
            <a:r>
              <a:rPr lang="en-US" sz="2000" b="1" dirty="0"/>
              <a:t>FN =  ?</a:t>
            </a:r>
          </a:p>
          <a:p>
            <a:endParaRPr lang="en-US" sz="2000" b="1" dirty="0"/>
          </a:p>
          <a:p>
            <a:r>
              <a:rPr lang="en-US" sz="2000" b="1" dirty="0"/>
              <a:t>Calculate            Precision, Recall,  F1 Score,  Confusion Matrix             </a:t>
            </a:r>
            <a:endParaRPr lang="en-GB" sz="2000" b="1" dirty="0"/>
          </a:p>
        </p:txBody>
      </p:sp>
    </p:spTree>
    <p:extLst>
      <p:ext uri="{BB962C8B-B14F-4D97-AF65-F5344CB8AC3E}">
        <p14:creationId xmlns:p14="http://schemas.microsoft.com/office/powerpoint/2010/main" val="107227773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128B2E-A7F6-4439-936B-5095C70E48B1}"/>
              </a:ext>
            </a:extLst>
          </p:cNvPr>
          <p:cNvSpPr/>
          <p:nvPr/>
        </p:nvSpPr>
        <p:spPr>
          <a:xfrm>
            <a:off x="1245704" y="897908"/>
            <a:ext cx="9700591" cy="4832092"/>
          </a:xfrm>
          <a:prstGeom prst="rect">
            <a:avLst/>
          </a:prstGeom>
        </p:spPr>
        <p:txBody>
          <a:bodyPr wrap="square">
            <a:spAutoFit/>
          </a:bodyPr>
          <a:lstStyle/>
          <a:p>
            <a:r>
              <a:rPr lang="en-US" sz="2800" b="1" dirty="0"/>
              <a:t>Some examples of technology which currently rely on deep learning:</a:t>
            </a:r>
          </a:p>
          <a:p>
            <a:endParaRPr lang="en-US" sz="2800" dirty="0"/>
          </a:p>
          <a:p>
            <a:pPr>
              <a:buFont typeface="Arial" panose="020B0604020202020204" pitchFamily="34" charset="0"/>
              <a:buChar char="•"/>
            </a:pPr>
            <a:r>
              <a:rPr lang="en-US" sz="2800" dirty="0"/>
              <a:t>  Virtual Assistants e.g. Siri, Google Assistant, Alexa, Cortana</a:t>
            </a:r>
          </a:p>
          <a:p>
            <a:pPr>
              <a:buFont typeface="Arial" panose="020B0604020202020204" pitchFamily="34" charset="0"/>
              <a:buChar char="•"/>
            </a:pPr>
            <a:r>
              <a:rPr lang="en-US" sz="2800" dirty="0"/>
              <a:t>  Recommendations e.g. movies on Netflix, pages on Facebook,</a:t>
            </a:r>
          </a:p>
          <a:p>
            <a:r>
              <a:rPr lang="en-US" sz="2800" dirty="0"/>
              <a:t>   music on Spotify</a:t>
            </a:r>
          </a:p>
          <a:p>
            <a:pPr>
              <a:buFont typeface="Arial" panose="020B0604020202020204" pitchFamily="34" charset="0"/>
              <a:buChar char="•"/>
            </a:pPr>
            <a:r>
              <a:rPr lang="en-US" sz="2800" dirty="0"/>
              <a:t>  Facial recognition e.g. auto tagging of contacts on iPhone and</a:t>
            </a:r>
          </a:p>
          <a:p>
            <a:r>
              <a:rPr lang="en-US" sz="2800" dirty="0"/>
              <a:t>   Facebook</a:t>
            </a:r>
          </a:p>
          <a:p>
            <a:pPr>
              <a:buFont typeface="Arial" panose="020B0604020202020204" pitchFamily="34" charset="0"/>
              <a:buChar char="•"/>
            </a:pPr>
            <a:r>
              <a:rPr lang="en-US" sz="2800" dirty="0"/>
              <a:t>  Translating languages e.g. Google Translate, </a:t>
            </a:r>
            <a:r>
              <a:rPr lang="en-US" sz="2800" dirty="0" err="1"/>
              <a:t>DeepL</a:t>
            </a:r>
            <a:r>
              <a:rPr lang="en-US" sz="2800" dirty="0"/>
              <a:t> Translator</a:t>
            </a:r>
          </a:p>
          <a:p>
            <a:pPr>
              <a:buFont typeface="Arial" panose="020B0604020202020204" pitchFamily="34" charset="0"/>
              <a:buChar char="•"/>
            </a:pPr>
            <a:r>
              <a:rPr lang="en-US" sz="2800" dirty="0"/>
              <a:t>  Fraud detection in banking and finance</a:t>
            </a:r>
          </a:p>
          <a:p>
            <a:pPr>
              <a:buFont typeface="Arial" panose="020B0604020202020204" pitchFamily="34" charset="0"/>
              <a:buChar char="•"/>
            </a:pPr>
            <a:r>
              <a:rPr lang="en-US" sz="2800" dirty="0"/>
              <a:t>  Self-driving cars e.g. Waymo, Tesla</a:t>
            </a:r>
          </a:p>
        </p:txBody>
      </p:sp>
    </p:spTree>
    <p:extLst>
      <p:ext uri="{BB962C8B-B14F-4D97-AF65-F5344CB8AC3E}">
        <p14:creationId xmlns:p14="http://schemas.microsoft.com/office/powerpoint/2010/main" val="285139529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uring machine learning">
            <a:extLst>
              <a:ext uri="{FF2B5EF4-FFF2-40B4-BE49-F238E27FC236}">
                <a16:creationId xmlns:a16="http://schemas.microsoft.com/office/drawing/2014/main" id="{4C08DFAB-FAB0-4294-86A9-FEB7A5830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291" y="762001"/>
            <a:ext cx="9393382" cy="4862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19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4E4D3-DE93-4087-98C9-342BBA6B8F5D}"/>
              </a:ext>
            </a:extLst>
          </p:cNvPr>
          <p:cNvPicPr>
            <a:picLocks noChangeAspect="1"/>
          </p:cNvPicPr>
          <p:nvPr/>
        </p:nvPicPr>
        <p:blipFill rotWithShape="1">
          <a:blip r:embed="rId2"/>
          <a:srcRect l="23226" t="26010" r="23791" b="4709"/>
          <a:stretch/>
        </p:blipFill>
        <p:spPr>
          <a:xfrm>
            <a:off x="1106129" y="678426"/>
            <a:ext cx="10294374" cy="5943600"/>
          </a:xfrm>
          <a:prstGeom prst="rect">
            <a:avLst/>
          </a:prstGeom>
        </p:spPr>
      </p:pic>
    </p:spTree>
    <p:extLst>
      <p:ext uri="{BB962C8B-B14F-4D97-AF65-F5344CB8AC3E}">
        <p14:creationId xmlns:p14="http://schemas.microsoft.com/office/powerpoint/2010/main" val="266416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B029C6-692F-4F16-AB1A-50C8922EB2E8}"/>
              </a:ext>
            </a:extLst>
          </p:cNvPr>
          <p:cNvPicPr>
            <a:picLocks noChangeAspect="1"/>
          </p:cNvPicPr>
          <p:nvPr/>
        </p:nvPicPr>
        <p:blipFill rotWithShape="1">
          <a:blip r:embed="rId2">
            <a:extLst>
              <a:ext uri="{28A0092B-C50C-407E-A947-70E740481C1C}">
                <a14:useLocalDpi xmlns:a14="http://schemas.microsoft.com/office/drawing/2010/main" val="0"/>
              </a:ext>
            </a:extLst>
          </a:blip>
          <a:srcRect b="49366"/>
          <a:stretch/>
        </p:blipFill>
        <p:spPr>
          <a:xfrm>
            <a:off x="1178767" y="1659769"/>
            <a:ext cx="9834465" cy="2806354"/>
          </a:xfrm>
          <a:prstGeom prst="rect">
            <a:avLst/>
          </a:prstGeom>
        </p:spPr>
      </p:pic>
      <p:sp>
        <p:nvSpPr>
          <p:cNvPr id="2" name="TextBox 1">
            <a:extLst>
              <a:ext uri="{FF2B5EF4-FFF2-40B4-BE49-F238E27FC236}">
                <a16:creationId xmlns:a16="http://schemas.microsoft.com/office/drawing/2014/main" id="{1CDB0DB6-1552-41CE-AD33-F0DE07605064}"/>
              </a:ext>
            </a:extLst>
          </p:cNvPr>
          <p:cNvSpPr txBox="1"/>
          <p:nvPr/>
        </p:nvSpPr>
        <p:spPr>
          <a:xfrm>
            <a:off x="1501541" y="2589196"/>
            <a:ext cx="2098307"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710957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F60E5E-194A-4DFA-8D6C-552E116CA3AE}"/>
              </a:ext>
            </a:extLst>
          </p:cNvPr>
          <p:cNvSpPr/>
          <p:nvPr/>
        </p:nvSpPr>
        <p:spPr>
          <a:xfrm>
            <a:off x="1332863" y="1784487"/>
            <a:ext cx="9910482" cy="1200329"/>
          </a:xfrm>
          <a:prstGeom prst="rect">
            <a:avLst/>
          </a:prstGeom>
        </p:spPr>
        <p:txBody>
          <a:bodyPr wrap="square">
            <a:spAutoFit/>
          </a:bodyPr>
          <a:lstStyle/>
          <a:p>
            <a:r>
              <a:rPr lang="en-US" sz="2400" dirty="0">
                <a:effectLst/>
                <a:latin typeface="Arial" panose="020B0604020202020204" pitchFamily="34" charset="0"/>
              </a:rPr>
              <a:t>“Deep learning allows computational models that are composed of multiple processing layers to learn representations of data with multiple levels of abstraction.”</a:t>
            </a:r>
            <a:endParaRPr lang="en-US" sz="2400" dirty="0"/>
          </a:p>
        </p:txBody>
      </p:sp>
    </p:spTree>
    <p:extLst>
      <p:ext uri="{BB962C8B-B14F-4D97-AF65-F5344CB8AC3E}">
        <p14:creationId xmlns:p14="http://schemas.microsoft.com/office/powerpoint/2010/main" val="2746658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EA24C-1983-4C8E-A3AB-ED4EF78F64C5}"/>
              </a:ext>
            </a:extLst>
          </p:cNvPr>
          <p:cNvPicPr>
            <a:picLocks noChangeAspect="1"/>
          </p:cNvPicPr>
          <p:nvPr/>
        </p:nvPicPr>
        <p:blipFill rotWithShape="1">
          <a:blip r:embed="rId2"/>
          <a:srcRect l="17951" t="20095" r="22418" b="10801"/>
          <a:stretch/>
        </p:blipFill>
        <p:spPr>
          <a:xfrm>
            <a:off x="0" y="603949"/>
            <a:ext cx="11482465" cy="6100997"/>
          </a:xfrm>
          <a:prstGeom prst="rect">
            <a:avLst/>
          </a:prstGeom>
        </p:spPr>
      </p:pic>
    </p:spTree>
    <p:extLst>
      <p:ext uri="{BB962C8B-B14F-4D97-AF65-F5344CB8AC3E}">
        <p14:creationId xmlns:p14="http://schemas.microsoft.com/office/powerpoint/2010/main" val="3974940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78E5B4-148B-462D-A089-FAC9A8868F5A}"/>
              </a:ext>
            </a:extLst>
          </p:cNvPr>
          <p:cNvSpPr txBox="1"/>
          <p:nvPr/>
        </p:nvSpPr>
        <p:spPr>
          <a:xfrm>
            <a:off x="1198418" y="748146"/>
            <a:ext cx="9795163" cy="8433078"/>
          </a:xfrm>
          <a:prstGeom prst="rect">
            <a:avLst/>
          </a:prstGeom>
          <a:noFill/>
        </p:spPr>
        <p:txBody>
          <a:bodyPr wrap="square" rtlCol="0">
            <a:spAutoFit/>
          </a:bodyPr>
          <a:lstStyle/>
          <a:p>
            <a:r>
              <a:rPr lang="en-US" sz="3200" b="1" dirty="0"/>
              <a:t>Is it Brand New?</a:t>
            </a:r>
          </a:p>
          <a:p>
            <a:endParaRPr lang="en-US" sz="3200" b="1" dirty="0"/>
          </a:p>
          <a:p>
            <a:pPr marL="342900" indent="-342900">
              <a:buFont typeface="Arial" panose="020B0604020202020204" pitchFamily="34" charset="0"/>
              <a:buChar char="•"/>
            </a:pPr>
            <a:r>
              <a:rPr lang="en-US" sz="2400" dirty="0"/>
              <a:t>Neural Networks                                                       </a:t>
            </a:r>
            <a:r>
              <a:rPr lang="en-US" sz="2400" dirty="0" err="1"/>
              <a:t>McCuloch</a:t>
            </a:r>
            <a:r>
              <a:rPr lang="en-US" sz="2400" dirty="0"/>
              <a:t>                      1943</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Recurrent Neural Networks (RNN)                       Grossberg                      1973</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Convolutional Neural Networks (CNN)                Fukushima                     1979</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Deep Belief Networks (DBN)                                  Hinton                            2006</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Generative Adversarial Networks (GAN)             Goodfellow                   2014</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Fully Convolutional Networks (FCN)                     Long                                2015</a:t>
            </a:r>
          </a:p>
          <a:p>
            <a:endParaRPr lang="en-US" sz="2400" dirty="0"/>
          </a:p>
          <a:p>
            <a:pPr marL="342900" indent="-342900">
              <a:buFont typeface="Arial" panose="020B0604020202020204" pitchFamily="34" charset="0"/>
              <a:buChar char="•"/>
            </a:pPr>
            <a:r>
              <a:rPr lang="en-US" sz="2400" dirty="0"/>
              <a:t>Transformers  </a:t>
            </a:r>
          </a:p>
          <a:p>
            <a:r>
              <a:rPr lang="en-US" sz="2400" dirty="0"/>
              <a:t>https://arxiv.org/pdf/1706.03762.pdf</a:t>
            </a:r>
          </a:p>
          <a:p>
            <a:pPr marL="342900" indent="-342900">
              <a:buFont typeface="Arial" panose="020B0604020202020204" pitchFamily="34" charset="0"/>
              <a:buChar char="•"/>
            </a:pPr>
            <a:endParaRPr lang="en-US" sz="2400" dirty="0"/>
          </a:p>
          <a:p>
            <a:pPr marL="457200" indent="-457200">
              <a:buFont typeface="Arial" panose="020B0604020202020204" pitchFamily="34" charset="0"/>
              <a:buChar char="•"/>
            </a:pPr>
            <a:endParaRPr lang="en-US" sz="3200" b="1" dirty="0"/>
          </a:p>
          <a:p>
            <a:endParaRPr lang="en-US" sz="3200" b="1" dirty="0"/>
          </a:p>
          <a:p>
            <a:endParaRPr lang="en-US" dirty="0"/>
          </a:p>
          <a:p>
            <a:endParaRPr lang="en-US" dirty="0"/>
          </a:p>
          <a:p>
            <a:endParaRPr lang="en-US" dirty="0"/>
          </a:p>
        </p:txBody>
      </p:sp>
    </p:spTree>
    <p:extLst>
      <p:ext uri="{BB962C8B-B14F-4D97-AF65-F5344CB8AC3E}">
        <p14:creationId xmlns:p14="http://schemas.microsoft.com/office/powerpoint/2010/main" val="2692457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E008C1-CF4F-467E-9BB9-62A941EC3ED8}"/>
              </a:ext>
            </a:extLst>
          </p:cNvPr>
          <p:cNvSpPr txBox="1"/>
          <p:nvPr/>
        </p:nvSpPr>
        <p:spPr>
          <a:xfrm>
            <a:off x="1537839" y="1233524"/>
            <a:ext cx="9507894" cy="4370427"/>
          </a:xfrm>
          <a:prstGeom prst="rect">
            <a:avLst/>
          </a:prstGeom>
          <a:noFill/>
        </p:spPr>
        <p:txBody>
          <a:bodyPr wrap="square" rtlCol="0">
            <a:spAutoFit/>
          </a:bodyPr>
          <a:lstStyle/>
          <a:p>
            <a:r>
              <a:rPr lang="en-US" sz="2400" b="1" dirty="0"/>
              <a:t>DL Libraries</a:t>
            </a:r>
          </a:p>
          <a:p>
            <a:endParaRPr lang="en-US" sz="2000" dirty="0"/>
          </a:p>
          <a:p>
            <a:pPr marL="342900" indent="-342900">
              <a:buFont typeface="Arial" panose="020B0604020202020204" pitchFamily="34" charset="0"/>
              <a:buChar char="•"/>
            </a:pPr>
            <a:r>
              <a:rPr lang="en-US" sz="2400" dirty="0"/>
              <a:t>2002 – Torch                        Facebook AI </a:t>
            </a:r>
            <a:r>
              <a:rPr lang="en-US" sz="2400" dirty="0" err="1"/>
              <a:t>Reseach</a:t>
            </a:r>
            <a:r>
              <a:rPr lang="en-US" sz="2400" dirty="0"/>
              <a:t> Group</a:t>
            </a:r>
          </a:p>
          <a:p>
            <a:pPr marL="342900" indent="-342900">
              <a:buFont typeface="Arial" panose="020B0604020202020204" pitchFamily="34" charset="0"/>
              <a:buChar char="•"/>
            </a:pPr>
            <a:r>
              <a:rPr lang="en-US" sz="2400" dirty="0"/>
              <a:t>2008 -   Theano                   </a:t>
            </a:r>
            <a:r>
              <a:rPr lang="en-US" sz="2400" dirty="0" err="1"/>
              <a:t>Montrial</a:t>
            </a:r>
            <a:r>
              <a:rPr lang="en-US" sz="2400" dirty="0"/>
              <a:t> Uni   AI Group</a:t>
            </a:r>
          </a:p>
          <a:p>
            <a:pPr marL="342900" indent="-342900">
              <a:buFont typeface="Arial" panose="020B0604020202020204" pitchFamily="34" charset="0"/>
              <a:buChar char="•"/>
            </a:pPr>
            <a:r>
              <a:rPr lang="en-US" sz="2400" dirty="0"/>
              <a:t>2014 -   Caffe                       Berkeley AI Research </a:t>
            </a:r>
          </a:p>
          <a:p>
            <a:pPr marL="342900" indent="-342900">
              <a:buFont typeface="Arial" panose="020B0604020202020204" pitchFamily="34" charset="0"/>
              <a:buChar char="•"/>
            </a:pPr>
            <a:r>
              <a:rPr lang="en-US" sz="2400" dirty="0"/>
              <a:t>2014 –  </a:t>
            </a:r>
            <a:r>
              <a:rPr lang="en-US" sz="2400" dirty="0" err="1"/>
              <a:t>Mxnet</a:t>
            </a:r>
            <a:r>
              <a:rPr lang="en-US" sz="2400" dirty="0"/>
              <a:t>                     Apache</a:t>
            </a:r>
          </a:p>
          <a:p>
            <a:pPr marL="342900" indent="-342900">
              <a:buFont typeface="Arial" panose="020B0604020202020204" pitchFamily="34" charset="0"/>
              <a:buChar char="•"/>
            </a:pPr>
            <a:r>
              <a:rPr lang="en-US" sz="2400" dirty="0"/>
              <a:t>2015 -  </a:t>
            </a:r>
            <a:r>
              <a:rPr lang="en-US" sz="2400" dirty="0" err="1"/>
              <a:t>Tensorflow</a:t>
            </a:r>
            <a:r>
              <a:rPr lang="en-US" sz="2400" dirty="0"/>
              <a:t> 1.0       Google</a:t>
            </a:r>
          </a:p>
          <a:p>
            <a:pPr marL="342900" indent="-342900">
              <a:buFont typeface="Arial" panose="020B0604020202020204" pitchFamily="34" charset="0"/>
              <a:buChar char="•"/>
            </a:pPr>
            <a:r>
              <a:rPr lang="en-US" sz="2400" dirty="0"/>
              <a:t>2017 -  </a:t>
            </a:r>
            <a:r>
              <a:rPr lang="en-US" sz="2400" dirty="0" err="1"/>
              <a:t>PyTorch</a:t>
            </a:r>
            <a:r>
              <a:rPr lang="en-US" sz="2400" dirty="0"/>
              <a:t> 1.0</a:t>
            </a:r>
          </a:p>
          <a:p>
            <a:pPr marL="342900" indent="-342900">
              <a:buFont typeface="Arial" panose="020B0604020202020204" pitchFamily="34" charset="0"/>
              <a:buChar char="•"/>
            </a:pPr>
            <a:r>
              <a:rPr lang="en-US" sz="2400" dirty="0"/>
              <a:t>2019 -  </a:t>
            </a:r>
            <a:r>
              <a:rPr lang="en-US" sz="2400" dirty="0" err="1"/>
              <a:t>Tensorflow</a:t>
            </a:r>
            <a:r>
              <a:rPr lang="en-US" sz="2400" dirty="0"/>
              <a:t> 2.0</a:t>
            </a:r>
          </a:p>
          <a:p>
            <a:pPr marL="342900" indent="-342900">
              <a:buFont typeface="Arial" panose="020B0604020202020204" pitchFamily="34" charset="0"/>
              <a:buChar char="•"/>
            </a:pPr>
            <a:r>
              <a:rPr lang="en-US" sz="2400" dirty="0"/>
              <a:t>2019 -  </a:t>
            </a:r>
            <a:r>
              <a:rPr lang="en-US" sz="2400" dirty="0" err="1"/>
              <a:t>Keras</a:t>
            </a:r>
            <a:r>
              <a:rPr lang="en-US" sz="2400" dirty="0"/>
              <a:t>                        Google</a:t>
            </a:r>
          </a:p>
          <a:p>
            <a:pPr marL="342900" indent="-342900">
              <a:buFont typeface="Arial" panose="020B0604020202020204" pitchFamily="34" charset="0"/>
              <a:buChar char="•"/>
            </a:pPr>
            <a:r>
              <a:rPr lang="en-US" sz="2400" dirty="0"/>
              <a:t>2021 – </a:t>
            </a:r>
            <a:r>
              <a:rPr lang="en-US" sz="2400" dirty="0" err="1"/>
              <a:t>Tensorflow</a:t>
            </a:r>
            <a:r>
              <a:rPr lang="en-US" sz="2400" dirty="0"/>
              <a:t> 2.4.0</a:t>
            </a:r>
          </a:p>
          <a:p>
            <a:endParaRPr lang="en-US" dirty="0"/>
          </a:p>
        </p:txBody>
      </p:sp>
      <p:sp>
        <p:nvSpPr>
          <p:cNvPr id="3" name="TextBox 2">
            <a:extLst>
              <a:ext uri="{FF2B5EF4-FFF2-40B4-BE49-F238E27FC236}">
                <a16:creationId xmlns:a16="http://schemas.microsoft.com/office/drawing/2014/main" id="{919268B5-2037-4907-848C-35B2805794CF}"/>
              </a:ext>
            </a:extLst>
          </p:cNvPr>
          <p:cNvSpPr txBox="1"/>
          <p:nvPr/>
        </p:nvSpPr>
        <p:spPr>
          <a:xfrm>
            <a:off x="1853870" y="5624476"/>
            <a:ext cx="6862194" cy="369332"/>
          </a:xfrm>
          <a:prstGeom prst="rect">
            <a:avLst/>
          </a:prstGeom>
          <a:noFill/>
        </p:spPr>
        <p:txBody>
          <a:bodyPr wrap="square" rtlCol="0">
            <a:spAutoFit/>
          </a:bodyPr>
          <a:lstStyle/>
          <a:p>
            <a:r>
              <a:rPr lang="en-US" dirty="0"/>
              <a:t>https://playground.tensorflow.org</a:t>
            </a:r>
          </a:p>
        </p:txBody>
      </p:sp>
    </p:spTree>
    <p:extLst>
      <p:ext uri="{BB962C8B-B14F-4D97-AF65-F5344CB8AC3E}">
        <p14:creationId xmlns:p14="http://schemas.microsoft.com/office/powerpoint/2010/main" val="4265958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BC93F8-7BCE-4D5A-866B-7C1D5211FED3}"/>
              </a:ext>
            </a:extLst>
          </p:cNvPr>
          <p:cNvPicPr>
            <a:picLocks noChangeAspect="1"/>
          </p:cNvPicPr>
          <p:nvPr/>
        </p:nvPicPr>
        <p:blipFill rotWithShape="1">
          <a:blip r:embed="rId2"/>
          <a:srcRect t="40569"/>
          <a:stretch/>
        </p:blipFill>
        <p:spPr>
          <a:xfrm>
            <a:off x="-580419" y="0"/>
            <a:ext cx="14192979" cy="6703255"/>
          </a:xfrm>
          <a:prstGeom prst="rect">
            <a:avLst/>
          </a:prstGeom>
        </p:spPr>
      </p:pic>
    </p:spTree>
    <p:extLst>
      <p:ext uri="{BB962C8B-B14F-4D97-AF65-F5344CB8AC3E}">
        <p14:creationId xmlns:p14="http://schemas.microsoft.com/office/powerpoint/2010/main" val="3160811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75B2B-F722-4B42-BCB1-1AB982DB4BE9}"/>
              </a:ext>
            </a:extLst>
          </p:cNvPr>
          <p:cNvPicPr>
            <a:picLocks noChangeAspect="1"/>
          </p:cNvPicPr>
          <p:nvPr/>
        </p:nvPicPr>
        <p:blipFill rotWithShape="1">
          <a:blip r:embed="rId2"/>
          <a:srcRect l="24959" t="32997" r="26598" b="33688"/>
          <a:stretch/>
        </p:blipFill>
        <p:spPr>
          <a:xfrm>
            <a:off x="594609" y="13252"/>
            <a:ext cx="11002781" cy="6452288"/>
          </a:xfrm>
          <a:prstGeom prst="rect">
            <a:avLst/>
          </a:prstGeom>
        </p:spPr>
      </p:pic>
    </p:spTree>
    <p:extLst>
      <p:ext uri="{BB962C8B-B14F-4D97-AF65-F5344CB8AC3E}">
        <p14:creationId xmlns:p14="http://schemas.microsoft.com/office/powerpoint/2010/main" val="193921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36C5F8-F3EB-443F-98A9-A6F5AD5DFA7C}"/>
              </a:ext>
            </a:extLst>
          </p:cNvPr>
          <p:cNvPicPr>
            <a:picLocks noChangeAspect="1"/>
          </p:cNvPicPr>
          <p:nvPr/>
        </p:nvPicPr>
        <p:blipFill rotWithShape="1">
          <a:blip r:embed="rId2"/>
          <a:srcRect l="9959" t="15065" r="11259" b="23047"/>
          <a:stretch/>
        </p:blipFill>
        <p:spPr>
          <a:xfrm>
            <a:off x="869430" y="509667"/>
            <a:ext cx="10493114" cy="5801192"/>
          </a:xfrm>
          <a:prstGeom prst="rect">
            <a:avLst/>
          </a:prstGeom>
        </p:spPr>
      </p:pic>
      <p:sp>
        <p:nvSpPr>
          <p:cNvPr id="3" name="TextBox 2">
            <a:extLst>
              <a:ext uri="{FF2B5EF4-FFF2-40B4-BE49-F238E27FC236}">
                <a16:creationId xmlns:a16="http://schemas.microsoft.com/office/drawing/2014/main" id="{7F5B129F-4062-448F-8637-DAC0F945443D}"/>
              </a:ext>
            </a:extLst>
          </p:cNvPr>
          <p:cNvSpPr txBox="1"/>
          <p:nvPr/>
        </p:nvSpPr>
        <p:spPr>
          <a:xfrm>
            <a:off x="2297723" y="175846"/>
            <a:ext cx="6025662" cy="707886"/>
          </a:xfrm>
          <a:prstGeom prst="rect">
            <a:avLst/>
          </a:prstGeom>
          <a:noFill/>
        </p:spPr>
        <p:txBody>
          <a:bodyPr wrap="square" rtlCol="0">
            <a:spAutoFit/>
          </a:bodyPr>
          <a:lstStyle/>
          <a:p>
            <a:pPr algn="ctr"/>
            <a:r>
              <a:rPr lang="en-US" sz="2000" b="1" dirty="0"/>
              <a:t>Image-Net  Large Scale Visual Recognition Challenge   (ILSVRC)</a:t>
            </a:r>
          </a:p>
        </p:txBody>
      </p:sp>
      <p:sp>
        <p:nvSpPr>
          <p:cNvPr id="4" name="TextBox 3">
            <a:extLst>
              <a:ext uri="{FF2B5EF4-FFF2-40B4-BE49-F238E27FC236}">
                <a16:creationId xmlns:a16="http://schemas.microsoft.com/office/drawing/2014/main" id="{F5B14DAA-10A0-48FB-88C4-8E15497E410C}"/>
              </a:ext>
            </a:extLst>
          </p:cNvPr>
          <p:cNvSpPr txBox="1"/>
          <p:nvPr/>
        </p:nvSpPr>
        <p:spPr>
          <a:xfrm>
            <a:off x="738554" y="328246"/>
            <a:ext cx="1066800" cy="523220"/>
          </a:xfrm>
          <a:prstGeom prst="rect">
            <a:avLst/>
          </a:prstGeom>
          <a:noFill/>
        </p:spPr>
        <p:txBody>
          <a:bodyPr wrap="square" rtlCol="0">
            <a:spAutoFit/>
          </a:bodyPr>
          <a:lstStyle/>
          <a:p>
            <a:pPr algn="ctr"/>
            <a:r>
              <a:rPr lang="en-US" sz="1400" b="1" dirty="0"/>
              <a:t>Recognition error rate %</a:t>
            </a:r>
          </a:p>
        </p:txBody>
      </p:sp>
    </p:spTree>
    <p:extLst>
      <p:ext uri="{BB962C8B-B14F-4D97-AF65-F5344CB8AC3E}">
        <p14:creationId xmlns:p14="http://schemas.microsoft.com/office/powerpoint/2010/main" val="4144418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91C440-15E5-41EC-8E2E-E97F6E4FC6C7}"/>
              </a:ext>
            </a:extLst>
          </p:cNvPr>
          <p:cNvPicPr>
            <a:picLocks noChangeAspect="1"/>
          </p:cNvPicPr>
          <p:nvPr/>
        </p:nvPicPr>
        <p:blipFill rotWithShape="1">
          <a:blip r:embed="rId3"/>
          <a:srcRect l="3182" t="23647" r="50000" b="32803"/>
          <a:stretch/>
        </p:blipFill>
        <p:spPr>
          <a:xfrm>
            <a:off x="387927" y="235527"/>
            <a:ext cx="10875818" cy="6194301"/>
          </a:xfrm>
          <a:prstGeom prst="rect">
            <a:avLst/>
          </a:prstGeom>
        </p:spPr>
      </p:pic>
    </p:spTree>
    <p:extLst>
      <p:ext uri="{BB962C8B-B14F-4D97-AF65-F5344CB8AC3E}">
        <p14:creationId xmlns:p14="http://schemas.microsoft.com/office/powerpoint/2010/main" val="4445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32A18-9AAF-426B-9B3B-6F52E5BF581D}"/>
              </a:ext>
            </a:extLst>
          </p:cNvPr>
          <p:cNvSpPr txBox="1"/>
          <p:nvPr/>
        </p:nvSpPr>
        <p:spPr>
          <a:xfrm>
            <a:off x="2273417" y="545284"/>
            <a:ext cx="6627301" cy="400110"/>
          </a:xfrm>
          <a:prstGeom prst="rect">
            <a:avLst/>
          </a:prstGeom>
          <a:noFill/>
        </p:spPr>
        <p:txBody>
          <a:bodyPr wrap="square" rtlCol="0">
            <a:spAutoFit/>
          </a:bodyPr>
          <a:lstStyle/>
          <a:p>
            <a:r>
              <a:rPr lang="en-US" sz="2000" b="1" dirty="0"/>
              <a:t>Simple Image Classifier without convolution </a:t>
            </a:r>
          </a:p>
        </p:txBody>
      </p:sp>
      <p:sp>
        <p:nvSpPr>
          <p:cNvPr id="3" name="TextBox 2">
            <a:extLst>
              <a:ext uri="{FF2B5EF4-FFF2-40B4-BE49-F238E27FC236}">
                <a16:creationId xmlns:a16="http://schemas.microsoft.com/office/drawing/2014/main" id="{0F0555C7-74C1-44AA-8700-040A7F3F97D3}"/>
              </a:ext>
            </a:extLst>
          </p:cNvPr>
          <p:cNvSpPr txBox="1"/>
          <p:nvPr/>
        </p:nvSpPr>
        <p:spPr>
          <a:xfrm>
            <a:off x="1484851" y="1023823"/>
            <a:ext cx="9706063" cy="923330"/>
          </a:xfrm>
          <a:prstGeom prst="rect">
            <a:avLst/>
          </a:prstGeom>
          <a:noFill/>
        </p:spPr>
        <p:txBody>
          <a:bodyPr wrap="square" rtlCol="0">
            <a:spAutoFit/>
          </a:bodyPr>
          <a:lstStyle/>
          <a:p>
            <a:r>
              <a:rPr lang="en-US" b="1" dirty="0"/>
              <a:t>Data Set -   </a:t>
            </a:r>
            <a:r>
              <a:rPr lang="en-US" dirty="0"/>
              <a:t>Fashion  MNIST dataset which contains 70,000 grayscale images of fashion clothing in 10 categories. The images show individual articles of clothing at low resolution (28 by 28 pixels)</a:t>
            </a:r>
          </a:p>
          <a:p>
            <a:r>
              <a:rPr lang="en-US" dirty="0"/>
              <a:t>60,000 – Training images and 10,000 Testing images.</a:t>
            </a:r>
          </a:p>
        </p:txBody>
      </p:sp>
      <p:pic>
        <p:nvPicPr>
          <p:cNvPr id="6" name="Picture 5">
            <a:extLst>
              <a:ext uri="{FF2B5EF4-FFF2-40B4-BE49-F238E27FC236}">
                <a16:creationId xmlns:a16="http://schemas.microsoft.com/office/drawing/2014/main" id="{DC56DCF9-0105-47FE-9A96-C6BCC6A78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576" y="2178997"/>
            <a:ext cx="4638869" cy="3470988"/>
          </a:xfrm>
          <a:prstGeom prst="rect">
            <a:avLst/>
          </a:prstGeom>
        </p:spPr>
      </p:pic>
      <p:sp>
        <p:nvSpPr>
          <p:cNvPr id="9" name="Rectangle 2">
            <a:extLst>
              <a:ext uri="{FF2B5EF4-FFF2-40B4-BE49-F238E27FC236}">
                <a16:creationId xmlns:a16="http://schemas.microsoft.com/office/drawing/2014/main" id="{11D105BE-1C40-4D88-B1D9-B7ABBFD7DA3B}"/>
              </a:ext>
            </a:extLst>
          </p:cNvPr>
          <p:cNvSpPr>
            <a:spLocks noChangeArrowheads="1"/>
          </p:cNvSpPr>
          <p:nvPr/>
        </p:nvSpPr>
        <p:spPr bwMode="auto">
          <a:xfrm>
            <a:off x="2638054" y="5996226"/>
            <a:ext cx="5898025"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err="1">
                <a:ln>
                  <a:noFill/>
                </a:ln>
                <a:solidFill>
                  <a:schemeClr val="tx1"/>
                </a:solidFill>
                <a:effectLst/>
                <a:latin typeface="Arial Unicode MS"/>
              </a:rPr>
              <a:t>class_names</a:t>
            </a:r>
            <a:r>
              <a:rPr kumimoji="0" lang="en-US" altLang="en-US" sz="1600" b="0" i="0" u="none" strike="noStrike" cap="none" normalizeH="0" baseline="0" dirty="0">
                <a:ln>
                  <a:noFill/>
                </a:ln>
                <a:solidFill>
                  <a:schemeClr val="tx1"/>
                </a:solidFill>
                <a:effectLst/>
                <a:latin typeface="Arial Unicode MS"/>
              </a:rPr>
              <a:t> = ['T-shirt/top', 'Trouser', 'Pullover', 'Dress', 'Coat',</a:t>
            </a:r>
            <a:br>
              <a:rPr kumimoji="0" lang="en-US" altLang="en-US" sz="1600" b="0" i="0" u="none" strike="noStrike" cap="none" normalizeH="0" baseline="0" dirty="0">
                <a:ln>
                  <a:noFill/>
                </a:ln>
                <a:solidFill>
                  <a:schemeClr val="tx1"/>
                </a:solidFill>
                <a:effectLst/>
                <a:latin typeface="Arial Unicode MS"/>
              </a:rPr>
            </a:br>
            <a:r>
              <a:rPr kumimoji="0" lang="en-US" altLang="en-US" sz="1600" b="0" i="0" u="none" strike="noStrike" cap="none" normalizeH="0" baseline="0" dirty="0">
                <a:ln>
                  <a:noFill/>
                </a:ln>
                <a:solidFill>
                  <a:schemeClr val="tx1"/>
                </a:solidFill>
                <a:effectLst/>
                <a:latin typeface="Arial Unicode MS"/>
              </a:rPr>
              <a:t>               'Sandal', 'Shirt', 'Sneaker', 'Bag', 'Ankle boot']</a:t>
            </a:r>
            <a:br>
              <a:rPr kumimoji="0" lang="en-US" altLang="en-US" sz="1000" b="0" i="0" u="none" strike="noStrike" cap="none" normalizeH="0" baseline="0" dirty="0">
                <a:ln>
                  <a:noFill/>
                </a:ln>
                <a:solidFill>
                  <a:schemeClr val="tx1"/>
                </a:solidFill>
                <a:effectLst/>
                <a:latin typeface="Arial Unicode M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0882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C3C67C-BE2A-4B9D-8369-AD23B4CCE246}"/>
              </a:ext>
            </a:extLst>
          </p:cNvPr>
          <p:cNvSpPr/>
          <p:nvPr/>
        </p:nvSpPr>
        <p:spPr>
          <a:xfrm>
            <a:off x="1349730" y="2747394"/>
            <a:ext cx="1140902" cy="10402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4D7D8FF-5B7C-4748-8B11-328D0DDB525D}"/>
              </a:ext>
            </a:extLst>
          </p:cNvPr>
          <p:cNvSpPr txBox="1"/>
          <p:nvPr/>
        </p:nvSpPr>
        <p:spPr>
          <a:xfrm>
            <a:off x="1395655" y="4161454"/>
            <a:ext cx="1049052" cy="276999"/>
          </a:xfrm>
          <a:prstGeom prst="rect">
            <a:avLst/>
          </a:prstGeom>
          <a:noFill/>
        </p:spPr>
        <p:txBody>
          <a:bodyPr wrap="square" rtlCol="0">
            <a:spAutoFit/>
          </a:bodyPr>
          <a:lstStyle/>
          <a:p>
            <a:r>
              <a:rPr lang="en-US" sz="1200" dirty="0"/>
              <a:t>28x28 image</a:t>
            </a:r>
          </a:p>
        </p:txBody>
      </p:sp>
      <p:cxnSp>
        <p:nvCxnSpPr>
          <p:cNvPr id="6" name="Straight Arrow Connector 5">
            <a:extLst>
              <a:ext uri="{FF2B5EF4-FFF2-40B4-BE49-F238E27FC236}">
                <a16:creationId xmlns:a16="http://schemas.microsoft.com/office/drawing/2014/main" id="{EE441913-1CCB-48A0-9F64-555FA673D300}"/>
              </a:ext>
            </a:extLst>
          </p:cNvPr>
          <p:cNvCxnSpPr>
            <a:stCxn id="3" idx="3"/>
          </p:cNvCxnSpPr>
          <p:nvPr/>
        </p:nvCxnSpPr>
        <p:spPr>
          <a:xfrm flipV="1">
            <a:off x="2490632" y="3265714"/>
            <a:ext cx="807740" cy="1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05C6BF2-839C-488D-BAAF-58FF82555C73}"/>
              </a:ext>
            </a:extLst>
          </p:cNvPr>
          <p:cNvSpPr/>
          <p:nvPr/>
        </p:nvSpPr>
        <p:spPr>
          <a:xfrm>
            <a:off x="3334333" y="1443214"/>
            <a:ext cx="653143" cy="401823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D43D8E-38FC-4670-AFCB-2C5A434F46B3}"/>
              </a:ext>
            </a:extLst>
          </p:cNvPr>
          <p:cNvCxnSpPr/>
          <p:nvPr/>
        </p:nvCxnSpPr>
        <p:spPr>
          <a:xfrm>
            <a:off x="3311639" y="1707502"/>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B5CD903-E60E-4E7D-B870-42822C47C101}"/>
              </a:ext>
            </a:extLst>
          </p:cNvPr>
          <p:cNvCxnSpPr/>
          <p:nvPr/>
        </p:nvCxnSpPr>
        <p:spPr>
          <a:xfrm>
            <a:off x="3311639" y="2015412"/>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0614EC4-DDE6-4C60-8F50-D7475EC937B4}"/>
              </a:ext>
            </a:extLst>
          </p:cNvPr>
          <p:cNvCxnSpPr/>
          <p:nvPr/>
        </p:nvCxnSpPr>
        <p:spPr>
          <a:xfrm>
            <a:off x="3311639" y="2332653"/>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6FB7C0E-5A5D-4358-A529-1C6F3DCF7869}"/>
              </a:ext>
            </a:extLst>
          </p:cNvPr>
          <p:cNvCxnSpPr/>
          <p:nvPr/>
        </p:nvCxnSpPr>
        <p:spPr>
          <a:xfrm>
            <a:off x="3298372" y="2649894"/>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B5957BD-E695-498B-A43A-22BAB1AF4DF5}"/>
              </a:ext>
            </a:extLst>
          </p:cNvPr>
          <p:cNvCxnSpPr/>
          <p:nvPr/>
        </p:nvCxnSpPr>
        <p:spPr>
          <a:xfrm>
            <a:off x="3311639" y="4693298"/>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012A3C-EB5C-4F2B-BA76-FE0A0238D1F0}"/>
              </a:ext>
            </a:extLst>
          </p:cNvPr>
          <p:cNvCxnSpPr/>
          <p:nvPr/>
        </p:nvCxnSpPr>
        <p:spPr>
          <a:xfrm>
            <a:off x="3311639" y="5038530"/>
            <a:ext cx="6531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87FA37-31D3-4788-982D-76313F5CB7A4}"/>
              </a:ext>
            </a:extLst>
          </p:cNvPr>
          <p:cNvCxnSpPr/>
          <p:nvPr/>
        </p:nvCxnSpPr>
        <p:spPr>
          <a:xfrm>
            <a:off x="3311639" y="4309284"/>
            <a:ext cx="653143"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7F8ED3E-9E42-4CF2-952E-2176E098EA45}"/>
              </a:ext>
            </a:extLst>
          </p:cNvPr>
          <p:cNvSpPr txBox="1"/>
          <p:nvPr/>
        </p:nvSpPr>
        <p:spPr>
          <a:xfrm>
            <a:off x="3508310" y="2747394"/>
            <a:ext cx="270588" cy="1477328"/>
          </a:xfrm>
          <a:prstGeom prst="rect">
            <a:avLst/>
          </a:prstGeom>
          <a:noFill/>
        </p:spPr>
        <p:txBody>
          <a:bodyPr wrap="square" rtlCol="0">
            <a:spAutoFit/>
          </a:bodyPr>
          <a:lstStyle/>
          <a:p>
            <a:r>
              <a:rPr lang="en-US" dirty="0"/>
              <a:t>.</a:t>
            </a:r>
          </a:p>
          <a:p>
            <a:r>
              <a:rPr lang="en-US" dirty="0"/>
              <a:t>.</a:t>
            </a:r>
          </a:p>
          <a:p>
            <a:r>
              <a:rPr lang="en-US" dirty="0"/>
              <a:t>.</a:t>
            </a:r>
          </a:p>
          <a:p>
            <a:r>
              <a:rPr lang="en-US" dirty="0"/>
              <a:t>.</a:t>
            </a:r>
          </a:p>
          <a:p>
            <a:r>
              <a:rPr lang="en-US" dirty="0"/>
              <a:t>.</a:t>
            </a:r>
          </a:p>
        </p:txBody>
      </p:sp>
      <p:sp>
        <p:nvSpPr>
          <p:cNvPr id="18" name="TextBox 17">
            <a:extLst>
              <a:ext uri="{FF2B5EF4-FFF2-40B4-BE49-F238E27FC236}">
                <a16:creationId xmlns:a16="http://schemas.microsoft.com/office/drawing/2014/main" id="{3E0602B0-9D25-42D2-BFBF-B6255FFCF149}"/>
              </a:ext>
            </a:extLst>
          </p:cNvPr>
          <p:cNvSpPr txBox="1"/>
          <p:nvPr/>
        </p:nvSpPr>
        <p:spPr>
          <a:xfrm>
            <a:off x="3051110" y="5691675"/>
            <a:ext cx="1455575" cy="276999"/>
          </a:xfrm>
          <a:prstGeom prst="rect">
            <a:avLst/>
          </a:prstGeom>
          <a:noFill/>
        </p:spPr>
        <p:txBody>
          <a:bodyPr wrap="square" rtlCol="0">
            <a:spAutoFit/>
          </a:bodyPr>
          <a:lstStyle/>
          <a:p>
            <a:r>
              <a:rPr lang="en-US" sz="1200" dirty="0"/>
              <a:t>784 elements</a:t>
            </a:r>
          </a:p>
        </p:txBody>
      </p:sp>
      <p:sp>
        <p:nvSpPr>
          <p:cNvPr id="19" name="TextBox 18">
            <a:extLst>
              <a:ext uri="{FF2B5EF4-FFF2-40B4-BE49-F238E27FC236}">
                <a16:creationId xmlns:a16="http://schemas.microsoft.com/office/drawing/2014/main" id="{B2ECCE4F-1D2B-4926-AAFD-E871008A6A87}"/>
              </a:ext>
            </a:extLst>
          </p:cNvPr>
          <p:cNvSpPr txBox="1"/>
          <p:nvPr/>
        </p:nvSpPr>
        <p:spPr>
          <a:xfrm>
            <a:off x="3178080" y="503853"/>
            <a:ext cx="1546869" cy="369332"/>
          </a:xfrm>
          <a:prstGeom prst="rect">
            <a:avLst/>
          </a:prstGeom>
          <a:noFill/>
        </p:spPr>
        <p:txBody>
          <a:bodyPr wrap="square" rtlCol="0">
            <a:spAutoFit/>
          </a:bodyPr>
          <a:lstStyle/>
          <a:p>
            <a:r>
              <a:rPr lang="en-US" dirty="0"/>
              <a:t>Input</a:t>
            </a:r>
          </a:p>
        </p:txBody>
      </p:sp>
      <p:sp>
        <p:nvSpPr>
          <p:cNvPr id="20" name="Oval 19">
            <a:extLst>
              <a:ext uri="{FF2B5EF4-FFF2-40B4-BE49-F238E27FC236}">
                <a16:creationId xmlns:a16="http://schemas.microsoft.com/office/drawing/2014/main" id="{0C0D7D22-6328-4920-9C55-F5A3610A3453}"/>
              </a:ext>
            </a:extLst>
          </p:cNvPr>
          <p:cNvSpPr/>
          <p:nvPr/>
        </p:nvSpPr>
        <p:spPr>
          <a:xfrm>
            <a:off x="7688424" y="1782147"/>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F51E411-5FEE-405D-962D-81D1A1884F58}"/>
              </a:ext>
            </a:extLst>
          </p:cNvPr>
          <p:cNvSpPr/>
          <p:nvPr/>
        </p:nvSpPr>
        <p:spPr>
          <a:xfrm>
            <a:off x="7688424" y="2108719"/>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A03FA2D-DEA8-4D4A-B987-FD1AD413AC84}"/>
              </a:ext>
            </a:extLst>
          </p:cNvPr>
          <p:cNvSpPr/>
          <p:nvPr/>
        </p:nvSpPr>
        <p:spPr>
          <a:xfrm>
            <a:off x="7683758" y="2425961"/>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564277-6533-4EDC-AB72-1964C27406A9}"/>
              </a:ext>
            </a:extLst>
          </p:cNvPr>
          <p:cNvSpPr/>
          <p:nvPr/>
        </p:nvSpPr>
        <p:spPr>
          <a:xfrm>
            <a:off x="7683758" y="2659227"/>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4665E7F-8E84-460E-9186-C7F4B13B2404}"/>
              </a:ext>
            </a:extLst>
          </p:cNvPr>
          <p:cNvSpPr/>
          <p:nvPr/>
        </p:nvSpPr>
        <p:spPr>
          <a:xfrm>
            <a:off x="7683758" y="2920485"/>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7B458D7F-7B3F-44CB-B786-B2A656687DE7}"/>
              </a:ext>
            </a:extLst>
          </p:cNvPr>
          <p:cNvSpPr/>
          <p:nvPr/>
        </p:nvSpPr>
        <p:spPr>
          <a:xfrm>
            <a:off x="7683757" y="3181743"/>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E27F40-45AB-4041-9504-9984559CC21E}"/>
              </a:ext>
            </a:extLst>
          </p:cNvPr>
          <p:cNvSpPr/>
          <p:nvPr/>
        </p:nvSpPr>
        <p:spPr>
          <a:xfrm>
            <a:off x="7693085" y="3443001"/>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C3CB298-7219-4C4B-86AD-0E4410083936}"/>
              </a:ext>
            </a:extLst>
          </p:cNvPr>
          <p:cNvSpPr/>
          <p:nvPr/>
        </p:nvSpPr>
        <p:spPr>
          <a:xfrm>
            <a:off x="7693085" y="3732251"/>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4E6056C-5768-4767-8A16-C64353DBCF9B}"/>
              </a:ext>
            </a:extLst>
          </p:cNvPr>
          <p:cNvSpPr/>
          <p:nvPr/>
        </p:nvSpPr>
        <p:spPr>
          <a:xfrm>
            <a:off x="7693085" y="3974839"/>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A4B2F78-51E3-46AB-930D-6C5C5DEDFCC8}"/>
              </a:ext>
            </a:extLst>
          </p:cNvPr>
          <p:cNvSpPr/>
          <p:nvPr/>
        </p:nvSpPr>
        <p:spPr>
          <a:xfrm>
            <a:off x="7693085" y="4289170"/>
            <a:ext cx="158621" cy="14929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EB6F510-397B-4461-A4F2-A53127EA9951}"/>
              </a:ext>
            </a:extLst>
          </p:cNvPr>
          <p:cNvSpPr/>
          <p:nvPr/>
        </p:nvSpPr>
        <p:spPr>
          <a:xfrm>
            <a:off x="5665648" y="1576873"/>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6EE53A0-342F-49AE-B38E-CF076FB9D6E6}"/>
              </a:ext>
            </a:extLst>
          </p:cNvPr>
          <p:cNvSpPr/>
          <p:nvPr/>
        </p:nvSpPr>
        <p:spPr>
          <a:xfrm>
            <a:off x="5665647" y="1866122"/>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665F33E-DEAF-450B-8DF7-03B0485C252F}"/>
              </a:ext>
            </a:extLst>
          </p:cNvPr>
          <p:cNvSpPr/>
          <p:nvPr/>
        </p:nvSpPr>
        <p:spPr>
          <a:xfrm>
            <a:off x="5665647" y="2108719"/>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620DEC8-EE67-41D7-BD95-D3F8E0804252}"/>
              </a:ext>
            </a:extLst>
          </p:cNvPr>
          <p:cNvSpPr/>
          <p:nvPr/>
        </p:nvSpPr>
        <p:spPr>
          <a:xfrm>
            <a:off x="5665647" y="2425961"/>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F1D9994-DF04-4FC6-AF73-9FCB4F3DCF81}"/>
              </a:ext>
            </a:extLst>
          </p:cNvPr>
          <p:cNvSpPr/>
          <p:nvPr/>
        </p:nvSpPr>
        <p:spPr>
          <a:xfrm>
            <a:off x="5665647" y="3377689"/>
            <a:ext cx="158621" cy="149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C29DCBC-54D0-4BF3-91C9-242631EB027E}"/>
              </a:ext>
            </a:extLst>
          </p:cNvPr>
          <p:cNvSpPr/>
          <p:nvPr/>
        </p:nvSpPr>
        <p:spPr>
          <a:xfrm>
            <a:off x="5665647" y="3712984"/>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17D56984-9713-459B-9B1D-64C82301683A}"/>
              </a:ext>
            </a:extLst>
          </p:cNvPr>
          <p:cNvSpPr/>
          <p:nvPr/>
        </p:nvSpPr>
        <p:spPr>
          <a:xfrm>
            <a:off x="5665647" y="3974239"/>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9082A1B-30B1-40FB-8119-25CC6FFFBBB1}"/>
              </a:ext>
            </a:extLst>
          </p:cNvPr>
          <p:cNvSpPr/>
          <p:nvPr/>
        </p:nvSpPr>
        <p:spPr>
          <a:xfrm>
            <a:off x="5665646" y="4225308"/>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704E183-80C7-4090-92E8-F3F2918121B3}"/>
              </a:ext>
            </a:extLst>
          </p:cNvPr>
          <p:cNvSpPr/>
          <p:nvPr/>
        </p:nvSpPr>
        <p:spPr>
          <a:xfrm>
            <a:off x="5665646" y="4514557"/>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D000C52-F906-43F0-8CDD-9783732BF8DE}"/>
              </a:ext>
            </a:extLst>
          </p:cNvPr>
          <p:cNvSpPr/>
          <p:nvPr/>
        </p:nvSpPr>
        <p:spPr>
          <a:xfrm>
            <a:off x="5665645" y="4792409"/>
            <a:ext cx="158621" cy="1492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26BAC04-429B-4FF0-BF11-436C2CC294E7}"/>
              </a:ext>
            </a:extLst>
          </p:cNvPr>
          <p:cNvSpPr txBox="1"/>
          <p:nvPr/>
        </p:nvSpPr>
        <p:spPr>
          <a:xfrm>
            <a:off x="5642414" y="2659227"/>
            <a:ext cx="184553" cy="923330"/>
          </a:xfrm>
          <a:prstGeom prst="rect">
            <a:avLst/>
          </a:prstGeom>
          <a:noFill/>
        </p:spPr>
        <p:txBody>
          <a:bodyPr wrap="square" rtlCol="0">
            <a:spAutoFit/>
          </a:bodyPr>
          <a:lstStyle/>
          <a:p>
            <a:r>
              <a:rPr lang="en-US" dirty="0"/>
              <a:t>.</a:t>
            </a:r>
          </a:p>
          <a:p>
            <a:r>
              <a:rPr lang="en-US" dirty="0"/>
              <a:t>.</a:t>
            </a:r>
          </a:p>
          <a:p>
            <a:endParaRPr lang="en-US" dirty="0"/>
          </a:p>
        </p:txBody>
      </p:sp>
      <p:sp>
        <p:nvSpPr>
          <p:cNvPr id="41" name="TextBox 40">
            <a:extLst>
              <a:ext uri="{FF2B5EF4-FFF2-40B4-BE49-F238E27FC236}">
                <a16:creationId xmlns:a16="http://schemas.microsoft.com/office/drawing/2014/main" id="{8068DD79-55B9-4B25-AE3B-A868205B9231}"/>
              </a:ext>
            </a:extLst>
          </p:cNvPr>
          <p:cNvSpPr txBox="1"/>
          <p:nvPr/>
        </p:nvSpPr>
        <p:spPr>
          <a:xfrm>
            <a:off x="5495731" y="5533053"/>
            <a:ext cx="690465" cy="461665"/>
          </a:xfrm>
          <a:prstGeom prst="rect">
            <a:avLst/>
          </a:prstGeom>
          <a:noFill/>
        </p:spPr>
        <p:txBody>
          <a:bodyPr wrap="square" rtlCol="0">
            <a:spAutoFit/>
          </a:bodyPr>
          <a:lstStyle/>
          <a:p>
            <a:r>
              <a:rPr lang="en-US" sz="1200" dirty="0"/>
              <a:t>128 neurons</a:t>
            </a:r>
          </a:p>
        </p:txBody>
      </p:sp>
      <p:sp>
        <p:nvSpPr>
          <p:cNvPr id="42" name="TextBox 41">
            <a:extLst>
              <a:ext uri="{FF2B5EF4-FFF2-40B4-BE49-F238E27FC236}">
                <a16:creationId xmlns:a16="http://schemas.microsoft.com/office/drawing/2014/main" id="{9A1A3971-8A4B-44B7-BD60-A8072FE4BFB2}"/>
              </a:ext>
            </a:extLst>
          </p:cNvPr>
          <p:cNvSpPr txBox="1"/>
          <p:nvPr/>
        </p:nvSpPr>
        <p:spPr>
          <a:xfrm>
            <a:off x="7511143" y="5533053"/>
            <a:ext cx="690465" cy="646331"/>
          </a:xfrm>
          <a:prstGeom prst="rect">
            <a:avLst/>
          </a:prstGeom>
          <a:noFill/>
        </p:spPr>
        <p:txBody>
          <a:bodyPr wrap="square" rtlCol="0">
            <a:spAutoFit/>
          </a:bodyPr>
          <a:lstStyle/>
          <a:p>
            <a:r>
              <a:rPr lang="en-US" sz="1200" dirty="0"/>
              <a:t>10 </a:t>
            </a:r>
            <a:r>
              <a:rPr lang="en-US" sz="1200" dirty="0" err="1"/>
              <a:t>Fasion</a:t>
            </a:r>
            <a:r>
              <a:rPr lang="en-US" sz="1200" dirty="0"/>
              <a:t> items</a:t>
            </a:r>
          </a:p>
        </p:txBody>
      </p:sp>
      <p:sp>
        <p:nvSpPr>
          <p:cNvPr id="44" name="Rectangle 1">
            <a:extLst>
              <a:ext uri="{FF2B5EF4-FFF2-40B4-BE49-F238E27FC236}">
                <a16:creationId xmlns:a16="http://schemas.microsoft.com/office/drawing/2014/main" id="{81123A00-6907-46AC-917A-E9EA5EE37D8D}"/>
              </a:ext>
            </a:extLst>
          </p:cNvPr>
          <p:cNvSpPr>
            <a:spLocks noChangeArrowheads="1"/>
          </p:cNvSpPr>
          <p:nvPr/>
        </p:nvSpPr>
        <p:spPr bwMode="auto">
          <a:xfrm>
            <a:off x="1652525" y="6291972"/>
            <a:ext cx="30511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F0000"/>
                </a:solidFill>
                <a:effectLst/>
                <a:latin typeface="Arial Unicode MS"/>
              </a:rPr>
              <a:t>keras.layers.Flatten</a:t>
            </a:r>
            <a:r>
              <a:rPr kumimoji="0" lang="en-US" altLang="en-US" sz="1000" b="0" i="0" u="none" strike="noStrike" cap="none" normalizeH="0" baseline="0" dirty="0">
                <a:ln>
                  <a:noFill/>
                </a:ln>
                <a:solidFill>
                  <a:srgbClr val="FF0000"/>
                </a:solidFill>
                <a:effectLst/>
                <a:latin typeface="Arial Unicode MS"/>
              </a:rPr>
              <a:t>(</a:t>
            </a:r>
            <a:r>
              <a:rPr kumimoji="0" lang="en-US" altLang="en-US" sz="1000" b="0" i="0" u="none" strike="noStrike" cap="none" normalizeH="0" baseline="0" dirty="0" err="1">
                <a:ln>
                  <a:noFill/>
                </a:ln>
                <a:solidFill>
                  <a:srgbClr val="FF0000"/>
                </a:solidFill>
                <a:effectLst/>
                <a:latin typeface="Arial Unicode MS"/>
              </a:rPr>
              <a:t>input_shape</a:t>
            </a:r>
            <a:r>
              <a:rPr kumimoji="0" lang="en-US" altLang="en-US" sz="1000" b="0" i="0" u="none" strike="noStrike" cap="none" normalizeH="0" baseline="0" dirty="0">
                <a:ln>
                  <a:noFill/>
                </a:ln>
                <a:solidFill>
                  <a:srgbClr val="FF0000"/>
                </a:solidFill>
                <a:effectLst/>
                <a:latin typeface="Arial Unicode MS"/>
              </a:rPr>
              <a:t>=(28, 28)),</a:t>
            </a:r>
            <a:r>
              <a:rPr kumimoji="0" lang="en-US" altLang="en-US" sz="800" b="0" i="0" u="none" strike="noStrike" cap="none" normalizeH="0" baseline="0" dirty="0">
                <a:ln>
                  <a:noFill/>
                </a:ln>
                <a:solidFill>
                  <a:srgbClr val="FF0000"/>
                </a:solidFill>
                <a:effectLst/>
              </a:rPr>
              <a:t> </a:t>
            </a:r>
            <a:endParaRPr kumimoji="0" lang="en-US" altLang="en-US" sz="1800" b="0" i="0" u="none" strike="noStrike" cap="none" normalizeH="0" baseline="0" dirty="0">
              <a:ln>
                <a:noFill/>
              </a:ln>
              <a:solidFill>
                <a:srgbClr val="FF0000"/>
              </a:solidFill>
              <a:effectLst/>
              <a:latin typeface="Arial" panose="020B0604020202020204" pitchFamily="34" charset="0"/>
            </a:endParaRPr>
          </a:p>
        </p:txBody>
      </p:sp>
      <p:sp>
        <p:nvSpPr>
          <p:cNvPr id="45" name="Rectangle 2">
            <a:extLst>
              <a:ext uri="{FF2B5EF4-FFF2-40B4-BE49-F238E27FC236}">
                <a16:creationId xmlns:a16="http://schemas.microsoft.com/office/drawing/2014/main" id="{1FF44956-5BC0-4AF6-857E-038237CC4344}"/>
              </a:ext>
            </a:extLst>
          </p:cNvPr>
          <p:cNvSpPr>
            <a:spLocks noChangeArrowheads="1"/>
          </p:cNvSpPr>
          <p:nvPr/>
        </p:nvSpPr>
        <p:spPr bwMode="auto">
          <a:xfrm>
            <a:off x="4378020" y="6283043"/>
            <a:ext cx="25752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F0000"/>
                </a:solidFill>
                <a:effectLst/>
                <a:latin typeface="Arial Unicode MS"/>
              </a:rPr>
              <a:t>keras.layers.Dense</a:t>
            </a:r>
            <a:r>
              <a:rPr kumimoji="0" lang="en-US" altLang="en-US" sz="1000" b="0" i="0" u="none" strike="noStrike" cap="none" normalizeH="0" baseline="0" dirty="0">
                <a:ln>
                  <a:noFill/>
                </a:ln>
                <a:solidFill>
                  <a:srgbClr val="FF0000"/>
                </a:solidFill>
                <a:effectLst/>
                <a:latin typeface="Arial Unicode MS"/>
              </a:rPr>
              <a:t>(128, activation='</a:t>
            </a:r>
            <a:r>
              <a:rPr kumimoji="0" lang="en-US" altLang="en-US" sz="1000" b="0" i="0" u="none" strike="noStrike" cap="none" normalizeH="0" baseline="0" dirty="0" err="1">
                <a:ln>
                  <a:noFill/>
                </a:ln>
                <a:solidFill>
                  <a:srgbClr val="FF0000"/>
                </a:solidFill>
                <a:effectLst/>
                <a:latin typeface="Arial Unicode MS"/>
              </a:rPr>
              <a:t>relu</a:t>
            </a:r>
            <a:r>
              <a:rPr kumimoji="0" lang="en-US" altLang="en-US" sz="1000" b="0" i="0" u="none" strike="noStrike" cap="none" normalizeH="0" baseline="0" dirty="0">
                <a:ln>
                  <a:noFill/>
                </a:ln>
                <a:solidFill>
                  <a:srgbClr val="FF0000"/>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Rectangle 3">
            <a:extLst>
              <a:ext uri="{FF2B5EF4-FFF2-40B4-BE49-F238E27FC236}">
                <a16:creationId xmlns:a16="http://schemas.microsoft.com/office/drawing/2014/main" id="{93F8109F-9286-4B2B-B94A-503988B369AE}"/>
              </a:ext>
            </a:extLst>
          </p:cNvPr>
          <p:cNvSpPr>
            <a:spLocks noChangeArrowheads="1"/>
          </p:cNvSpPr>
          <p:nvPr/>
        </p:nvSpPr>
        <p:spPr bwMode="auto">
          <a:xfrm>
            <a:off x="7402145" y="6291972"/>
            <a:ext cx="30511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FF0000"/>
                </a:solidFill>
                <a:effectLst/>
                <a:latin typeface="Arial Unicode MS"/>
              </a:rPr>
              <a:t>keras.layers.Dense</a:t>
            </a:r>
            <a:r>
              <a:rPr kumimoji="0" lang="en-US" altLang="en-US" sz="1000" b="0" i="0" u="none" strike="noStrike" cap="none" normalizeH="0" baseline="0" dirty="0">
                <a:ln>
                  <a:noFill/>
                </a:ln>
                <a:solidFill>
                  <a:srgbClr val="FF0000"/>
                </a:solidFill>
                <a:effectLst/>
                <a:latin typeface="Arial Unicode MS"/>
              </a:rPr>
              <a:t>(10, activation='</a:t>
            </a:r>
            <a:r>
              <a:rPr kumimoji="0" lang="en-US" altLang="en-US" sz="1000" b="0" i="0" u="none" strike="noStrike" cap="none" normalizeH="0" baseline="0" dirty="0" err="1">
                <a:ln>
                  <a:noFill/>
                </a:ln>
                <a:solidFill>
                  <a:srgbClr val="FF0000"/>
                </a:solidFill>
                <a:effectLst/>
                <a:latin typeface="Arial Unicode MS"/>
              </a:rPr>
              <a:t>softmax</a:t>
            </a:r>
            <a:r>
              <a:rPr kumimoji="0" lang="en-US" altLang="en-US" sz="1000" b="0" i="0" u="none" strike="noStrike" cap="none" normalizeH="0" baseline="0" dirty="0">
                <a:ln>
                  <a:noFill/>
                </a:ln>
                <a:solidFill>
                  <a:srgbClr val="FF0000"/>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7" name="TextBox 46">
            <a:extLst>
              <a:ext uri="{FF2B5EF4-FFF2-40B4-BE49-F238E27FC236}">
                <a16:creationId xmlns:a16="http://schemas.microsoft.com/office/drawing/2014/main" id="{6E024D7D-E6A8-46EE-8BF0-754A7F352760}"/>
              </a:ext>
            </a:extLst>
          </p:cNvPr>
          <p:cNvSpPr txBox="1"/>
          <p:nvPr/>
        </p:nvSpPr>
        <p:spPr>
          <a:xfrm>
            <a:off x="5405534" y="494522"/>
            <a:ext cx="870857" cy="369332"/>
          </a:xfrm>
          <a:prstGeom prst="rect">
            <a:avLst/>
          </a:prstGeom>
          <a:noFill/>
        </p:spPr>
        <p:txBody>
          <a:bodyPr wrap="square" rtlCol="0">
            <a:spAutoFit/>
          </a:bodyPr>
          <a:lstStyle/>
          <a:p>
            <a:r>
              <a:rPr lang="en-US" dirty="0" err="1"/>
              <a:t>ReLu</a:t>
            </a:r>
            <a:endParaRPr lang="en-US" dirty="0"/>
          </a:p>
        </p:txBody>
      </p:sp>
      <p:sp>
        <p:nvSpPr>
          <p:cNvPr id="48" name="TextBox 47">
            <a:extLst>
              <a:ext uri="{FF2B5EF4-FFF2-40B4-BE49-F238E27FC236}">
                <a16:creationId xmlns:a16="http://schemas.microsoft.com/office/drawing/2014/main" id="{9FF0E9B5-55DC-4FF7-AFA2-C63F5943B664}"/>
              </a:ext>
            </a:extLst>
          </p:cNvPr>
          <p:cNvSpPr txBox="1"/>
          <p:nvPr/>
        </p:nvSpPr>
        <p:spPr>
          <a:xfrm>
            <a:off x="7402145" y="503853"/>
            <a:ext cx="1172688" cy="646331"/>
          </a:xfrm>
          <a:prstGeom prst="rect">
            <a:avLst/>
          </a:prstGeom>
          <a:noFill/>
        </p:spPr>
        <p:txBody>
          <a:bodyPr wrap="square" rtlCol="0">
            <a:spAutoFit/>
          </a:bodyPr>
          <a:lstStyle/>
          <a:p>
            <a:r>
              <a:rPr lang="en-US" dirty="0"/>
              <a:t>Output (</a:t>
            </a:r>
            <a:r>
              <a:rPr lang="en-US" dirty="0" err="1"/>
              <a:t>Softmax</a:t>
            </a:r>
            <a:r>
              <a:rPr lang="en-US" dirty="0"/>
              <a:t>)</a:t>
            </a:r>
          </a:p>
        </p:txBody>
      </p:sp>
      <p:cxnSp>
        <p:nvCxnSpPr>
          <p:cNvPr id="50" name="Straight Arrow Connector 49">
            <a:extLst>
              <a:ext uri="{FF2B5EF4-FFF2-40B4-BE49-F238E27FC236}">
                <a16:creationId xmlns:a16="http://schemas.microsoft.com/office/drawing/2014/main" id="{5DC2DB58-C40B-4BA5-BD56-ECF5B385CC55}"/>
              </a:ext>
            </a:extLst>
          </p:cNvPr>
          <p:cNvCxnSpPr>
            <a:endCxn id="30" idx="2"/>
          </p:cNvCxnSpPr>
          <p:nvPr/>
        </p:nvCxnSpPr>
        <p:spPr>
          <a:xfrm>
            <a:off x="3964782" y="1576873"/>
            <a:ext cx="1700866" cy="74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F7CAB25-DCB1-4D6E-A284-F1653B7C4BE6}"/>
              </a:ext>
            </a:extLst>
          </p:cNvPr>
          <p:cNvCxnSpPr>
            <a:cxnSpLocks/>
            <a:endCxn id="31" idx="2"/>
          </p:cNvCxnSpPr>
          <p:nvPr/>
        </p:nvCxnSpPr>
        <p:spPr>
          <a:xfrm flipV="1">
            <a:off x="3941551" y="1940767"/>
            <a:ext cx="1724096" cy="242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B6BB335-79FB-4360-8B7B-8716083F056F}"/>
              </a:ext>
            </a:extLst>
          </p:cNvPr>
          <p:cNvCxnSpPr>
            <a:cxnSpLocks/>
            <a:endCxn id="33" idx="1"/>
          </p:cNvCxnSpPr>
          <p:nvPr/>
        </p:nvCxnSpPr>
        <p:spPr>
          <a:xfrm>
            <a:off x="3988012" y="1915595"/>
            <a:ext cx="1700865" cy="532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ABE70214-D3B5-42CA-9685-21702B5E33CD}"/>
              </a:ext>
            </a:extLst>
          </p:cNvPr>
          <p:cNvSpPr txBox="1"/>
          <p:nvPr/>
        </p:nvSpPr>
        <p:spPr>
          <a:xfrm>
            <a:off x="4604656" y="2391157"/>
            <a:ext cx="553206" cy="2031325"/>
          </a:xfrm>
          <a:prstGeom prst="rect">
            <a:avLst/>
          </a:prstGeom>
          <a:noFill/>
        </p:spPr>
        <p:txBody>
          <a:bodyPr wrap="square" rtlCol="0">
            <a:spAutoFit/>
          </a:bodyPr>
          <a:lstStyle/>
          <a:p>
            <a:r>
              <a:rPr lang="en-US" dirty="0"/>
              <a:t>. </a:t>
            </a:r>
          </a:p>
          <a:p>
            <a:r>
              <a:rPr lang="en-US" dirty="0"/>
              <a:t>.</a:t>
            </a:r>
          </a:p>
          <a:p>
            <a:r>
              <a:rPr lang="en-US" dirty="0"/>
              <a:t>.</a:t>
            </a:r>
          </a:p>
          <a:p>
            <a:r>
              <a:rPr lang="en-US" dirty="0"/>
              <a:t>.</a:t>
            </a:r>
          </a:p>
          <a:p>
            <a:r>
              <a:rPr lang="en-US" dirty="0"/>
              <a:t>.</a:t>
            </a:r>
          </a:p>
          <a:p>
            <a:r>
              <a:rPr lang="en-US" dirty="0"/>
              <a:t>.</a:t>
            </a:r>
          </a:p>
          <a:p>
            <a:endParaRPr lang="en-US" dirty="0"/>
          </a:p>
        </p:txBody>
      </p:sp>
      <p:cxnSp>
        <p:nvCxnSpPr>
          <p:cNvPr id="66" name="Straight Arrow Connector 65">
            <a:extLst>
              <a:ext uri="{FF2B5EF4-FFF2-40B4-BE49-F238E27FC236}">
                <a16:creationId xmlns:a16="http://schemas.microsoft.com/office/drawing/2014/main" id="{FEDFCDA7-D462-45E4-AA31-93DD76079619}"/>
              </a:ext>
            </a:extLst>
          </p:cNvPr>
          <p:cNvCxnSpPr>
            <a:cxnSpLocks/>
          </p:cNvCxnSpPr>
          <p:nvPr/>
        </p:nvCxnSpPr>
        <p:spPr>
          <a:xfrm flipV="1">
            <a:off x="3928280" y="4540862"/>
            <a:ext cx="1714134" cy="451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272490E-C5FF-4D48-A773-97B50D10307C}"/>
              </a:ext>
            </a:extLst>
          </p:cNvPr>
          <p:cNvCxnSpPr>
            <a:cxnSpLocks/>
            <a:endCxn id="39" idx="1"/>
          </p:cNvCxnSpPr>
          <p:nvPr/>
        </p:nvCxnSpPr>
        <p:spPr>
          <a:xfrm>
            <a:off x="3951515" y="4589202"/>
            <a:ext cx="1737360" cy="225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9472E266-69A4-49B0-96C9-D15C53641E1F}"/>
              </a:ext>
            </a:extLst>
          </p:cNvPr>
          <p:cNvCxnSpPr>
            <a:endCxn id="38" idx="2"/>
          </p:cNvCxnSpPr>
          <p:nvPr/>
        </p:nvCxnSpPr>
        <p:spPr>
          <a:xfrm flipV="1">
            <a:off x="3988012" y="4589202"/>
            <a:ext cx="1677634" cy="63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2C921D7-7C34-4665-AB50-0B65E8B68777}"/>
              </a:ext>
            </a:extLst>
          </p:cNvPr>
          <p:cNvCxnSpPr>
            <a:endCxn id="39" idx="3"/>
          </p:cNvCxnSpPr>
          <p:nvPr/>
        </p:nvCxnSpPr>
        <p:spPr>
          <a:xfrm flipV="1">
            <a:off x="3988012" y="4919836"/>
            <a:ext cx="1700863" cy="305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9487203-C3DD-4E6A-9B4D-D7ED598FE23D}"/>
              </a:ext>
            </a:extLst>
          </p:cNvPr>
          <p:cNvCxnSpPr>
            <a:stCxn id="30" idx="5"/>
            <a:endCxn id="20" idx="2"/>
          </p:cNvCxnSpPr>
          <p:nvPr/>
        </p:nvCxnSpPr>
        <p:spPr>
          <a:xfrm>
            <a:off x="5801039" y="1704300"/>
            <a:ext cx="1887385" cy="152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6AA3E97-7004-47B5-9881-EC02D8F0DFDB}"/>
              </a:ext>
            </a:extLst>
          </p:cNvPr>
          <p:cNvCxnSpPr>
            <a:cxnSpLocks/>
            <a:stCxn id="33" idx="7"/>
            <a:endCxn id="21" idx="2"/>
          </p:cNvCxnSpPr>
          <p:nvPr/>
        </p:nvCxnSpPr>
        <p:spPr>
          <a:xfrm flipV="1">
            <a:off x="5801038" y="2183364"/>
            <a:ext cx="1887386" cy="2644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18BBE27C-2478-4AE4-A827-39FF330D0E49}"/>
              </a:ext>
            </a:extLst>
          </p:cNvPr>
          <p:cNvCxnSpPr>
            <a:cxnSpLocks/>
            <a:endCxn id="22" idx="2"/>
          </p:cNvCxnSpPr>
          <p:nvPr/>
        </p:nvCxnSpPr>
        <p:spPr>
          <a:xfrm flipV="1">
            <a:off x="5824266" y="2500606"/>
            <a:ext cx="1859492" cy="9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70C5D80-B07D-4AE9-A51E-4A036E92929D}"/>
              </a:ext>
            </a:extLst>
          </p:cNvPr>
          <p:cNvCxnSpPr>
            <a:cxnSpLocks/>
            <a:stCxn id="35" idx="6"/>
            <a:endCxn id="28" idx="1"/>
          </p:cNvCxnSpPr>
          <p:nvPr/>
        </p:nvCxnSpPr>
        <p:spPr>
          <a:xfrm>
            <a:off x="5824268" y="3787629"/>
            <a:ext cx="1892047" cy="209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92E0F61-5A28-4738-8F3B-9FC72666FFF5}"/>
              </a:ext>
            </a:extLst>
          </p:cNvPr>
          <p:cNvCxnSpPr>
            <a:cxnSpLocks/>
            <a:stCxn id="36" idx="5"/>
            <a:endCxn id="28" idx="2"/>
          </p:cNvCxnSpPr>
          <p:nvPr/>
        </p:nvCxnSpPr>
        <p:spPr>
          <a:xfrm flipV="1">
            <a:off x="5801038" y="4049484"/>
            <a:ext cx="1892047" cy="5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E56AAE9-CFCB-45B9-BD10-1C7E5D3140FD}"/>
              </a:ext>
            </a:extLst>
          </p:cNvPr>
          <p:cNvCxnSpPr>
            <a:stCxn id="39" idx="7"/>
            <a:endCxn id="29" idx="2"/>
          </p:cNvCxnSpPr>
          <p:nvPr/>
        </p:nvCxnSpPr>
        <p:spPr>
          <a:xfrm flipV="1">
            <a:off x="5801036" y="4363815"/>
            <a:ext cx="1892049" cy="450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E50D0F1A-0D7F-4DFC-816B-D371987FA2D5}"/>
              </a:ext>
            </a:extLst>
          </p:cNvPr>
          <p:cNvSpPr txBox="1"/>
          <p:nvPr/>
        </p:nvSpPr>
        <p:spPr>
          <a:xfrm>
            <a:off x="6723649" y="2410223"/>
            <a:ext cx="553206" cy="1754326"/>
          </a:xfrm>
          <a:prstGeom prst="rect">
            <a:avLst/>
          </a:prstGeom>
          <a:noFill/>
        </p:spPr>
        <p:txBody>
          <a:bodyPr wrap="square" rtlCol="0">
            <a:spAutoFit/>
          </a:bodyPr>
          <a:lstStyle/>
          <a:p>
            <a:r>
              <a:rPr lang="en-US" dirty="0"/>
              <a:t>.</a:t>
            </a:r>
          </a:p>
          <a:p>
            <a:r>
              <a:rPr lang="en-US" dirty="0"/>
              <a:t>.</a:t>
            </a:r>
          </a:p>
          <a:p>
            <a:r>
              <a:rPr lang="en-US" dirty="0"/>
              <a:t>.</a:t>
            </a:r>
          </a:p>
          <a:p>
            <a:r>
              <a:rPr lang="en-US" dirty="0"/>
              <a:t>.</a:t>
            </a:r>
          </a:p>
          <a:p>
            <a:r>
              <a:rPr lang="en-US" dirty="0"/>
              <a:t>.</a:t>
            </a:r>
          </a:p>
          <a:p>
            <a:r>
              <a:rPr lang="en-US" dirty="0"/>
              <a:t>.</a:t>
            </a:r>
          </a:p>
        </p:txBody>
      </p:sp>
      <p:cxnSp>
        <p:nvCxnSpPr>
          <p:cNvPr id="91" name="Straight Arrow Connector 90">
            <a:extLst>
              <a:ext uri="{FF2B5EF4-FFF2-40B4-BE49-F238E27FC236}">
                <a16:creationId xmlns:a16="http://schemas.microsoft.com/office/drawing/2014/main" id="{B3FC5942-12C3-45CE-8E23-BE9364AA12BF}"/>
              </a:ext>
            </a:extLst>
          </p:cNvPr>
          <p:cNvCxnSpPr>
            <a:cxnSpLocks/>
            <a:stCxn id="31" idx="6"/>
            <a:endCxn id="24" idx="1"/>
          </p:cNvCxnSpPr>
          <p:nvPr/>
        </p:nvCxnSpPr>
        <p:spPr>
          <a:xfrm>
            <a:off x="5824268" y="1940767"/>
            <a:ext cx="1882720" cy="100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3BC1CF-61B5-4C6D-A2ED-EFA2841AA66F}"/>
              </a:ext>
            </a:extLst>
          </p:cNvPr>
          <p:cNvCxnSpPr>
            <a:cxnSpLocks/>
            <a:stCxn id="31" idx="6"/>
            <a:endCxn id="24" idx="1"/>
          </p:cNvCxnSpPr>
          <p:nvPr/>
        </p:nvCxnSpPr>
        <p:spPr>
          <a:xfrm>
            <a:off x="5824268" y="1940767"/>
            <a:ext cx="1882720" cy="100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2EEB320B-8504-451C-9A50-63692606915C}"/>
              </a:ext>
            </a:extLst>
          </p:cNvPr>
          <p:cNvCxnSpPr>
            <a:cxnSpLocks/>
            <a:stCxn id="32" idx="6"/>
            <a:endCxn id="22" idx="2"/>
          </p:cNvCxnSpPr>
          <p:nvPr/>
        </p:nvCxnSpPr>
        <p:spPr>
          <a:xfrm>
            <a:off x="5824268" y="2183364"/>
            <a:ext cx="1859490" cy="31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B255E02-1CE6-4A43-A903-9FA9B55D4AB1}"/>
              </a:ext>
            </a:extLst>
          </p:cNvPr>
          <p:cNvCxnSpPr>
            <a:endCxn id="30" idx="3"/>
          </p:cNvCxnSpPr>
          <p:nvPr/>
        </p:nvCxnSpPr>
        <p:spPr>
          <a:xfrm flipV="1">
            <a:off x="3964782" y="1704300"/>
            <a:ext cx="1724096" cy="796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B35AF07-3636-4815-80F0-54328FFE1149}"/>
              </a:ext>
            </a:extLst>
          </p:cNvPr>
          <p:cNvCxnSpPr>
            <a:endCxn id="31" idx="2"/>
          </p:cNvCxnSpPr>
          <p:nvPr/>
        </p:nvCxnSpPr>
        <p:spPr>
          <a:xfrm>
            <a:off x="3964781" y="1576873"/>
            <a:ext cx="1700866" cy="36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260B9E-77A1-462B-B650-BB0C346EEAB0}"/>
              </a:ext>
            </a:extLst>
          </p:cNvPr>
          <p:cNvCxnSpPr>
            <a:endCxn id="32" idx="2"/>
          </p:cNvCxnSpPr>
          <p:nvPr/>
        </p:nvCxnSpPr>
        <p:spPr>
          <a:xfrm>
            <a:off x="3988012" y="1576873"/>
            <a:ext cx="1677635" cy="606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A7A8C58-4A6C-4E3F-ABE0-D973E318F42C}"/>
              </a:ext>
            </a:extLst>
          </p:cNvPr>
          <p:cNvCxnSpPr>
            <a:endCxn id="33" idx="1"/>
          </p:cNvCxnSpPr>
          <p:nvPr/>
        </p:nvCxnSpPr>
        <p:spPr>
          <a:xfrm>
            <a:off x="3988012" y="1576873"/>
            <a:ext cx="1700865" cy="870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7571E71-E304-454D-93C4-11646FAD998C}"/>
              </a:ext>
            </a:extLst>
          </p:cNvPr>
          <p:cNvCxnSpPr>
            <a:endCxn id="30" idx="2"/>
          </p:cNvCxnSpPr>
          <p:nvPr/>
        </p:nvCxnSpPr>
        <p:spPr>
          <a:xfrm flipV="1">
            <a:off x="3964781" y="1651518"/>
            <a:ext cx="1700867" cy="214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12F458-C6BC-4953-8771-E15EEBA06F4A}"/>
              </a:ext>
            </a:extLst>
          </p:cNvPr>
          <p:cNvCxnSpPr>
            <a:endCxn id="31" idx="2"/>
          </p:cNvCxnSpPr>
          <p:nvPr/>
        </p:nvCxnSpPr>
        <p:spPr>
          <a:xfrm>
            <a:off x="3988012" y="1915595"/>
            <a:ext cx="1677635" cy="25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D2D176D-37B3-4D39-8889-45985DF0B717}"/>
              </a:ext>
            </a:extLst>
          </p:cNvPr>
          <p:cNvCxnSpPr/>
          <p:nvPr/>
        </p:nvCxnSpPr>
        <p:spPr>
          <a:xfrm>
            <a:off x="3988012" y="1632856"/>
            <a:ext cx="1677633" cy="1744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A37FB79-D40F-4B85-ACAD-1B6681963277}"/>
              </a:ext>
            </a:extLst>
          </p:cNvPr>
          <p:cNvCxnSpPr>
            <a:endCxn id="35" idx="3"/>
          </p:cNvCxnSpPr>
          <p:nvPr/>
        </p:nvCxnSpPr>
        <p:spPr>
          <a:xfrm>
            <a:off x="3988012" y="1651518"/>
            <a:ext cx="1700865" cy="2188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FD2A9FF4-A5D1-4091-96DA-ED75B2500D63}"/>
              </a:ext>
            </a:extLst>
          </p:cNvPr>
          <p:cNvCxnSpPr>
            <a:endCxn id="36" idx="2"/>
          </p:cNvCxnSpPr>
          <p:nvPr/>
        </p:nvCxnSpPr>
        <p:spPr>
          <a:xfrm>
            <a:off x="3964781" y="1632856"/>
            <a:ext cx="1700866" cy="24160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6FCB1D6-E886-4BFC-BCBF-B4377FB42FEC}"/>
              </a:ext>
            </a:extLst>
          </p:cNvPr>
          <p:cNvCxnSpPr>
            <a:endCxn id="37" idx="2"/>
          </p:cNvCxnSpPr>
          <p:nvPr/>
        </p:nvCxnSpPr>
        <p:spPr>
          <a:xfrm>
            <a:off x="3988012" y="1632856"/>
            <a:ext cx="1677634" cy="2667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54FF28D-294B-4A23-9D31-911AFE65300A}"/>
              </a:ext>
            </a:extLst>
          </p:cNvPr>
          <p:cNvCxnSpPr>
            <a:endCxn id="38" idx="1"/>
          </p:cNvCxnSpPr>
          <p:nvPr/>
        </p:nvCxnSpPr>
        <p:spPr>
          <a:xfrm>
            <a:off x="3988012" y="1651518"/>
            <a:ext cx="1700864" cy="2884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380AD17-3AD2-4D16-A771-E54BD585913E}"/>
              </a:ext>
            </a:extLst>
          </p:cNvPr>
          <p:cNvCxnSpPr>
            <a:endCxn id="39" idx="1"/>
          </p:cNvCxnSpPr>
          <p:nvPr/>
        </p:nvCxnSpPr>
        <p:spPr>
          <a:xfrm>
            <a:off x="3988012" y="1704300"/>
            <a:ext cx="1700863" cy="3109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3FF4D74-952D-4CA5-A9A4-7B1F3E5D3BD1}"/>
              </a:ext>
            </a:extLst>
          </p:cNvPr>
          <p:cNvCxnSpPr/>
          <p:nvPr/>
        </p:nvCxnSpPr>
        <p:spPr>
          <a:xfrm>
            <a:off x="3964781" y="1915595"/>
            <a:ext cx="1700864" cy="1527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D8492A6-DC6F-4F07-81E8-AA517073AF52}"/>
              </a:ext>
            </a:extLst>
          </p:cNvPr>
          <p:cNvCxnSpPr>
            <a:endCxn id="36" idx="2"/>
          </p:cNvCxnSpPr>
          <p:nvPr/>
        </p:nvCxnSpPr>
        <p:spPr>
          <a:xfrm>
            <a:off x="3964781" y="1915595"/>
            <a:ext cx="1700866" cy="2133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4BDA134-E8E1-4513-A423-D3E95BF12659}"/>
              </a:ext>
            </a:extLst>
          </p:cNvPr>
          <p:cNvCxnSpPr>
            <a:endCxn id="30" idx="2"/>
          </p:cNvCxnSpPr>
          <p:nvPr/>
        </p:nvCxnSpPr>
        <p:spPr>
          <a:xfrm flipV="1">
            <a:off x="3988012" y="1651518"/>
            <a:ext cx="1677636" cy="531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A6DB4228-28FA-485F-AE03-6DFC5CBBFBD4}"/>
              </a:ext>
            </a:extLst>
          </p:cNvPr>
          <p:cNvCxnSpPr>
            <a:endCxn id="33" idx="2"/>
          </p:cNvCxnSpPr>
          <p:nvPr/>
        </p:nvCxnSpPr>
        <p:spPr>
          <a:xfrm>
            <a:off x="3964781" y="2183364"/>
            <a:ext cx="1700866" cy="31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1EBFD3D3-D3DA-47CB-A144-DAB2CBA80A2B}"/>
              </a:ext>
            </a:extLst>
          </p:cNvPr>
          <p:cNvCxnSpPr/>
          <p:nvPr/>
        </p:nvCxnSpPr>
        <p:spPr>
          <a:xfrm>
            <a:off x="3988012" y="2183364"/>
            <a:ext cx="1700863" cy="1259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0426EFD-9BF8-425F-9C17-6658671081C5}"/>
              </a:ext>
            </a:extLst>
          </p:cNvPr>
          <p:cNvCxnSpPr>
            <a:endCxn id="37" idx="1"/>
          </p:cNvCxnSpPr>
          <p:nvPr/>
        </p:nvCxnSpPr>
        <p:spPr>
          <a:xfrm>
            <a:off x="3988012" y="2183364"/>
            <a:ext cx="1700864" cy="2063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5E95151-DF39-4965-BC95-55B2EE0FC8B2}"/>
              </a:ext>
            </a:extLst>
          </p:cNvPr>
          <p:cNvCxnSpPr>
            <a:endCxn id="38" idx="1"/>
          </p:cNvCxnSpPr>
          <p:nvPr/>
        </p:nvCxnSpPr>
        <p:spPr>
          <a:xfrm>
            <a:off x="3964781" y="2183364"/>
            <a:ext cx="1724095" cy="2353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AFD973A-A458-4688-877A-1755A6E741C6}"/>
              </a:ext>
            </a:extLst>
          </p:cNvPr>
          <p:cNvCxnSpPr>
            <a:endCxn id="38" idx="2"/>
          </p:cNvCxnSpPr>
          <p:nvPr/>
        </p:nvCxnSpPr>
        <p:spPr>
          <a:xfrm>
            <a:off x="3964781" y="2183364"/>
            <a:ext cx="1700865" cy="240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F6C61FF-7311-42C2-8BD9-F231C9248E14}"/>
              </a:ext>
            </a:extLst>
          </p:cNvPr>
          <p:cNvCxnSpPr>
            <a:endCxn id="39" idx="1"/>
          </p:cNvCxnSpPr>
          <p:nvPr/>
        </p:nvCxnSpPr>
        <p:spPr>
          <a:xfrm>
            <a:off x="3988012" y="2183364"/>
            <a:ext cx="1700863" cy="2630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67A65B89-5842-4AD1-96E5-91B105022D8F}"/>
              </a:ext>
            </a:extLst>
          </p:cNvPr>
          <p:cNvCxnSpPr/>
          <p:nvPr/>
        </p:nvCxnSpPr>
        <p:spPr>
          <a:xfrm>
            <a:off x="3988012" y="2575251"/>
            <a:ext cx="21280" cy="15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719A2256-2B18-4E2C-BDB1-43029107B057}"/>
              </a:ext>
            </a:extLst>
          </p:cNvPr>
          <p:cNvCxnSpPr>
            <a:endCxn id="31" idx="2"/>
          </p:cNvCxnSpPr>
          <p:nvPr/>
        </p:nvCxnSpPr>
        <p:spPr>
          <a:xfrm flipV="1">
            <a:off x="4022558" y="1940767"/>
            <a:ext cx="1643089" cy="6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910A66C3-1104-4595-9C4F-7C17D1ACCD33}"/>
              </a:ext>
            </a:extLst>
          </p:cNvPr>
          <p:cNvCxnSpPr>
            <a:endCxn id="32" idx="2"/>
          </p:cNvCxnSpPr>
          <p:nvPr/>
        </p:nvCxnSpPr>
        <p:spPr>
          <a:xfrm flipV="1">
            <a:off x="4009292" y="2183364"/>
            <a:ext cx="1656355" cy="3918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8F55922-EF5E-4B54-8BFE-1252A6EBC14A}"/>
              </a:ext>
            </a:extLst>
          </p:cNvPr>
          <p:cNvCxnSpPr>
            <a:endCxn id="33" idx="3"/>
          </p:cNvCxnSpPr>
          <p:nvPr/>
        </p:nvCxnSpPr>
        <p:spPr>
          <a:xfrm flipV="1">
            <a:off x="3987476" y="2553388"/>
            <a:ext cx="1701401" cy="12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C1FAB87-1BC4-40EC-B440-E3A709E9ABC6}"/>
              </a:ext>
            </a:extLst>
          </p:cNvPr>
          <p:cNvCxnSpPr/>
          <p:nvPr/>
        </p:nvCxnSpPr>
        <p:spPr>
          <a:xfrm>
            <a:off x="4022558" y="2662428"/>
            <a:ext cx="1619856" cy="780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C2DC2A3-0D15-4FB3-85FB-B2B6A1B7B6C3}"/>
              </a:ext>
            </a:extLst>
          </p:cNvPr>
          <p:cNvCxnSpPr>
            <a:endCxn id="36" idx="2"/>
          </p:cNvCxnSpPr>
          <p:nvPr/>
        </p:nvCxnSpPr>
        <p:spPr>
          <a:xfrm>
            <a:off x="3964781" y="2575251"/>
            <a:ext cx="1700866" cy="1473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8097376F-C9F0-4D10-9110-6248B829267D}"/>
              </a:ext>
            </a:extLst>
          </p:cNvPr>
          <p:cNvCxnSpPr>
            <a:endCxn id="39" idx="2"/>
          </p:cNvCxnSpPr>
          <p:nvPr/>
        </p:nvCxnSpPr>
        <p:spPr>
          <a:xfrm>
            <a:off x="4022558" y="2566214"/>
            <a:ext cx="1643087" cy="2300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1A14E9F-D957-4D1B-B705-660BEE150584}"/>
              </a:ext>
            </a:extLst>
          </p:cNvPr>
          <p:cNvCxnSpPr>
            <a:endCxn id="30" idx="3"/>
          </p:cNvCxnSpPr>
          <p:nvPr/>
        </p:nvCxnSpPr>
        <p:spPr>
          <a:xfrm flipV="1">
            <a:off x="3998652" y="1704300"/>
            <a:ext cx="1690226" cy="2832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EF19FF3-94FD-47AE-BDEA-131951A3DB85}"/>
              </a:ext>
            </a:extLst>
          </p:cNvPr>
          <p:cNvCxnSpPr>
            <a:endCxn id="31" idx="3"/>
          </p:cNvCxnSpPr>
          <p:nvPr/>
        </p:nvCxnSpPr>
        <p:spPr>
          <a:xfrm flipV="1">
            <a:off x="3987476" y="1993549"/>
            <a:ext cx="1701401" cy="2542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9226A245-3595-460B-8EEA-35E5BD79D093}"/>
              </a:ext>
            </a:extLst>
          </p:cNvPr>
          <p:cNvCxnSpPr>
            <a:endCxn id="32" idx="4"/>
          </p:cNvCxnSpPr>
          <p:nvPr/>
        </p:nvCxnSpPr>
        <p:spPr>
          <a:xfrm flipV="1">
            <a:off x="3964781" y="2258009"/>
            <a:ext cx="1780177" cy="2278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724A92DA-AE4D-429D-8A31-9E68F009EBF7}"/>
              </a:ext>
            </a:extLst>
          </p:cNvPr>
          <p:cNvCxnSpPr>
            <a:endCxn id="33" idx="3"/>
          </p:cNvCxnSpPr>
          <p:nvPr/>
        </p:nvCxnSpPr>
        <p:spPr>
          <a:xfrm flipV="1">
            <a:off x="4022558" y="2553388"/>
            <a:ext cx="1666319" cy="198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83DDF7A-6737-444B-B4B2-5AD01D9BBB53}"/>
              </a:ext>
            </a:extLst>
          </p:cNvPr>
          <p:cNvCxnSpPr/>
          <p:nvPr/>
        </p:nvCxnSpPr>
        <p:spPr>
          <a:xfrm flipV="1">
            <a:off x="4022558" y="3486058"/>
            <a:ext cx="1643086" cy="1050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8A223E8-3DD4-4351-8813-2CBCC90B27CD}"/>
              </a:ext>
            </a:extLst>
          </p:cNvPr>
          <p:cNvCxnSpPr>
            <a:endCxn id="35" idx="2"/>
          </p:cNvCxnSpPr>
          <p:nvPr/>
        </p:nvCxnSpPr>
        <p:spPr>
          <a:xfrm flipV="1">
            <a:off x="4043554" y="3787629"/>
            <a:ext cx="1622093" cy="770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1D9F514-C61E-4BE2-BF2D-896A0F239994}"/>
              </a:ext>
            </a:extLst>
          </p:cNvPr>
          <p:cNvCxnSpPr>
            <a:endCxn id="36" idx="3"/>
          </p:cNvCxnSpPr>
          <p:nvPr/>
        </p:nvCxnSpPr>
        <p:spPr>
          <a:xfrm flipV="1">
            <a:off x="4020860" y="4101666"/>
            <a:ext cx="1668017" cy="43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ED9EDB1B-2F8A-44FA-A2FA-DC86E535F370}"/>
              </a:ext>
            </a:extLst>
          </p:cNvPr>
          <p:cNvCxnSpPr>
            <a:endCxn id="37" idx="2"/>
          </p:cNvCxnSpPr>
          <p:nvPr/>
        </p:nvCxnSpPr>
        <p:spPr>
          <a:xfrm flipV="1">
            <a:off x="3987476" y="4299953"/>
            <a:ext cx="1678170" cy="234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A448A0A-CB16-4873-B27D-8FA46B2FF2BE}"/>
              </a:ext>
            </a:extLst>
          </p:cNvPr>
          <p:cNvCxnSpPr>
            <a:endCxn id="38" idx="1"/>
          </p:cNvCxnSpPr>
          <p:nvPr/>
        </p:nvCxnSpPr>
        <p:spPr>
          <a:xfrm>
            <a:off x="3998116" y="4524339"/>
            <a:ext cx="1690760" cy="1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E40921E-6B73-4B0E-A2C0-BEC9F4A1F74A}"/>
              </a:ext>
            </a:extLst>
          </p:cNvPr>
          <p:cNvCxnSpPr>
            <a:endCxn id="30" idx="3"/>
          </p:cNvCxnSpPr>
          <p:nvPr/>
        </p:nvCxnSpPr>
        <p:spPr>
          <a:xfrm flipV="1">
            <a:off x="4020860" y="1704300"/>
            <a:ext cx="1668018" cy="3237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F127693-5BC5-49A5-8DF9-FED45F691E9E}"/>
              </a:ext>
            </a:extLst>
          </p:cNvPr>
          <p:cNvCxnSpPr>
            <a:endCxn id="31" idx="3"/>
          </p:cNvCxnSpPr>
          <p:nvPr/>
        </p:nvCxnSpPr>
        <p:spPr>
          <a:xfrm flipV="1">
            <a:off x="4058866" y="1993549"/>
            <a:ext cx="1630011" cy="2958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BB48AD48-5B1E-4E9D-8C0E-8B2F6F980F05}"/>
              </a:ext>
            </a:extLst>
          </p:cNvPr>
          <p:cNvCxnSpPr>
            <a:endCxn id="33" idx="3"/>
          </p:cNvCxnSpPr>
          <p:nvPr/>
        </p:nvCxnSpPr>
        <p:spPr>
          <a:xfrm flipV="1">
            <a:off x="4070918" y="2553388"/>
            <a:ext cx="1617959" cy="234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4ADEDB4-C516-42D4-9FD3-8962E57384A9}"/>
              </a:ext>
            </a:extLst>
          </p:cNvPr>
          <p:cNvCxnSpPr/>
          <p:nvPr/>
        </p:nvCxnSpPr>
        <p:spPr>
          <a:xfrm flipV="1">
            <a:off x="4042140" y="3433672"/>
            <a:ext cx="1610378" cy="1486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E9CFD3DE-7BDE-41A1-92A9-345ECB69CD46}"/>
              </a:ext>
            </a:extLst>
          </p:cNvPr>
          <p:cNvCxnSpPr>
            <a:endCxn id="35" idx="2"/>
          </p:cNvCxnSpPr>
          <p:nvPr/>
        </p:nvCxnSpPr>
        <p:spPr>
          <a:xfrm flipV="1">
            <a:off x="4058330" y="3787629"/>
            <a:ext cx="1607317" cy="11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933BCF44-A561-46D5-BC38-9D1A6CE99580}"/>
              </a:ext>
            </a:extLst>
          </p:cNvPr>
          <p:cNvCxnSpPr>
            <a:endCxn id="36" idx="2"/>
          </p:cNvCxnSpPr>
          <p:nvPr/>
        </p:nvCxnSpPr>
        <p:spPr>
          <a:xfrm flipV="1">
            <a:off x="4035636" y="4048884"/>
            <a:ext cx="1630011" cy="912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A0BCAE2-DDA8-4D86-A778-67C5196BE38D}"/>
              </a:ext>
            </a:extLst>
          </p:cNvPr>
          <p:cNvCxnSpPr>
            <a:endCxn id="37" idx="2"/>
          </p:cNvCxnSpPr>
          <p:nvPr/>
        </p:nvCxnSpPr>
        <p:spPr>
          <a:xfrm flipV="1">
            <a:off x="4020324" y="4299953"/>
            <a:ext cx="1645322" cy="6466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6A4C73F9-9344-44BF-A6EE-BE06B1B86267}"/>
              </a:ext>
            </a:extLst>
          </p:cNvPr>
          <p:cNvCxnSpPr>
            <a:endCxn id="38" idx="2"/>
          </p:cNvCxnSpPr>
          <p:nvPr/>
        </p:nvCxnSpPr>
        <p:spPr>
          <a:xfrm flipV="1">
            <a:off x="4042140" y="4589202"/>
            <a:ext cx="1623506" cy="331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06FD92-BBCF-4950-8A63-CDF338D3DE3A}"/>
              </a:ext>
            </a:extLst>
          </p:cNvPr>
          <p:cNvCxnSpPr/>
          <p:nvPr/>
        </p:nvCxnSpPr>
        <p:spPr>
          <a:xfrm flipV="1">
            <a:off x="4035100" y="4867054"/>
            <a:ext cx="1553937" cy="42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C6D68162-C0D4-4B77-B41D-6EF95240269D}"/>
              </a:ext>
            </a:extLst>
          </p:cNvPr>
          <p:cNvCxnSpPr>
            <a:endCxn id="30" idx="3"/>
          </p:cNvCxnSpPr>
          <p:nvPr/>
        </p:nvCxnSpPr>
        <p:spPr>
          <a:xfrm flipV="1">
            <a:off x="3964781" y="1704300"/>
            <a:ext cx="1724097" cy="3520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4A87E89-533D-4414-A0E4-3CDB31EF6602}"/>
              </a:ext>
            </a:extLst>
          </p:cNvPr>
          <p:cNvCxnSpPr>
            <a:endCxn id="32" idx="3"/>
          </p:cNvCxnSpPr>
          <p:nvPr/>
        </p:nvCxnSpPr>
        <p:spPr>
          <a:xfrm flipV="1">
            <a:off x="4009292" y="2236146"/>
            <a:ext cx="1679585" cy="2988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FA5EA1D-9531-41A1-8913-4D01932E6935}"/>
              </a:ext>
            </a:extLst>
          </p:cNvPr>
          <p:cNvCxnSpPr>
            <a:cxnSpLocks/>
            <a:endCxn id="33" idx="3"/>
          </p:cNvCxnSpPr>
          <p:nvPr/>
        </p:nvCxnSpPr>
        <p:spPr>
          <a:xfrm flipV="1">
            <a:off x="4058330" y="2553388"/>
            <a:ext cx="1630547" cy="2671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F512D6BE-86E9-462F-BB56-78156D5745FD}"/>
              </a:ext>
            </a:extLst>
          </p:cNvPr>
          <p:cNvCxnSpPr>
            <a:cxnSpLocks/>
            <a:endCxn id="35" idx="3"/>
          </p:cNvCxnSpPr>
          <p:nvPr/>
        </p:nvCxnSpPr>
        <p:spPr>
          <a:xfrm flipV="1">
            <a:off x="4058329" y="3840411"/>
            <a:ext cx="1630548" cy="1443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989B390C-6F16-4DDC-9200-B415789D8A33}"/>
              </a:ext>
            </a:extLst>
          </p:cNvPr>
          <p:cNvCxnSpPr>
            <a:endCxn id="36" idx="3"/>
          </p:cNvCxnSpPr>
          <p:nvPr/>
        </p:nvCxnSpPr>
        <p:spPr>
          <a:xfrm flipV="1">
            <a:off x="4058330" y="4101666"/>
            <a:ext cx="1630547" cy="112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4A6F54DC-9E4E-432D-9EDB-2521944380B8}"/>
              </a:ext>
            </a:extLst>
          </p:cNvPr>
          <p:cNvCxnSpPr>
            <a:endCxn id="37" idx="3"/>
          </p:cNvCxnSpPr>
          <p:nvPr/>
        </p:nvCxnSpPr>
        <p:spPr>
          <a:xfrm flipV="1">
            <a:off x="4070918" y="4352735"/>
            <a:ext cx="1617958" cy="872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C0D9B709-E233-489A-A1AC-32FCB979956C}"/>
              </a:ext>
            </a:extLst>
          </p:cNvPr>
          <p:cNvCxnSpPr>
            <a:endCxn id="38" idx="2"/>
          </p:cNvCxnSpPr>
          <p:nvPr/>
        </p:nvCxnSpPr>
        <p:spPr>
          <a:xfrm flipV="1">
            <a:off x="4042140" y="4589202"/>
            <a:ext cx="1623506" cy="6359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8194FDEE-B8B1-4E70-A8AB-FE5622235AAA}"/>
              </a:ext>
            </a:extLst>
          </p:cNvPr>
          <p:cNvCxnSpPr>
            <a:endCxn id="39" idx="3"/>
          </p:cNvCxnSpPr>
          <p:nvPr/>
        </p:nvCxnSpPr>
        <p:spPr>
          <a:xfrm flipV="1">
            <a:off x="4070918" y="4919836"/>
            <a:ext cx="1617957" cy="3053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31351D0-98BD-4468-A659-3AEBC01AADB2}"/>
              </a:ext>
            </a:extLst>
          </p:cNvPr>
          <p:cNvCxnSpPr>
            <a:stCxn id="30" idx="5"/>
            <a:endCxn id="21" idx="2"/>
          </p:cNvCxnSpPr>
          <p:nvPr/>
        </p:nvCxnSpPr>
        <p:spPr>
          <a:xfrm>
            <a:off x="5801039" y="1704300"/>
            <a:ext cx="1887385" cy="479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1218388-4820-4397-A3DE-6B81994A125B}"/>
              </a:ext>
            </a:extLst>
          </p:cNvPr>
          <p:cNvCxnSpPr>
            <a:stCxn id="30" idx="5"/>
            <a:endCxn id="22" idx="2"/>
          </p:cNvCxnSpPr>
          <p:nvPr/>
        </p:nvCxnSpPr>
        <p:spPr>
          <a:xfrm>
            <a:off x="5801039" y="1704300"/>
            <a:ext cx="1882719" cy="796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8FECB739-B189-46B0-9675-93D587965097}"/>
              </a:ext>
            </a:extLst>
          </p:cNvPr>
          <p:cNvCxnSpPr>
            <a:stCxn id="30" idx="5"/>
            <a:endCxn id="23" idx="2"/>
          </p:cNvCxnSpPr>
          <p:nvPr/>
        </p:nvCxnSpPr>
        <p:spPr>
          <a:xfrm>
            <a:off x="5801039" y="1704300"/>
            <a:ext cx="1882719" cy="102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4F23A351-CE53-48B9-BE96-592F47408F44}"/>
              </a:ext>
            </a:extLst>
          </p:cNvPr>
          <p:cNvCxnSpPr>
            <a:stCxn id="30" idx="5"/>
            <a:endCxn id="25" idx="2"/>
          </p:cNvCxnSpPr>
          <p:nvPr/>
        </p:nvCxnSpPr>
        <p:spPr>
          <a:xfrm>
            <a:off x="5801039" y="1704300"/>
            <a:ext cx="1882718" cy="1552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09AEC1F-D70F-408F-AFA4-47691DF8141D}"/>
              </a:ext>
            </a:extLst>
          </p:cNvPr>
          <p:cNvCxnSpPr>
            <a:stCxn id="30" idx="5"/>
            <a:endCxn id="26" idx="2"/>
          </p:cNvCxnSpPr>
          <p:nvPr/>
        </p:nvCxnSpPr>
        <p:spPr>
          <a:xfrm>
            <a:off x="5801039" y="1704300"/>
            <a:ext cx="1892046" cy="181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A938D23-2122-47FA-8C32-440F2BD6AD7D}"/>
              </a:ext>
            </a:extLst>
          </p:cNvPr>
          <p:cNvCxnSpPr>
            <a:stCxn id="30" idx="6"/>
            <a:endCxn id="27" idx="2"/>
          </p:cNvCxnSpPr>
          <p:nvPr/>
        </p:nvCxnSpPr>
        <p:spPr>
          <a:xfrm>
            <a:off x="5824269" y="1651518"/>
            <a:ext cx="1868816" cy="2155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C9CAF98-C3D5-4B50-9803-32BB0E5DCAE1}"/>
              </a:ext>
            </a:extLst>
          </p:cNvPr>
          <p:cNvCxnSpPr>
            <a:stCxn id="30" idx="6"/>
            <a:endCxn id="28" idx="2"/>
          </p:cNvCxnSpPr>
          <p:nvPr/>
        </p:nvCxnSpPr>
        <p:spPr>
          <a:xfrm>
            <a:off x="5824269" y="1651518"/>
            <a:ext cx="1868816" cy="2397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A96443F-831B-4FBC-9D7D-34668A167F26}"/>
              </a:ext>
            </a:extLst>
          </p:cNvPr>
          <p:cNvCxnSpPr>
            <a:stCxn id="30" idx="6"/>
            <a:endCxn id="29" idx="2"/>
          </p:cNvCxnSpPr>
          <p:nvPr/>
        </p:nvCxnSpPr>
        <p:spPr>
          <a:xfrm>
            <a:off x="5824269" y="1651518"/>
            <a:ext cx="1868816" cy="2712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4A12A288-F175-4FB2-A5BA-1F7033D484F4}"/>
              </a:ext>
            </a:extLst>
          </p:cNvPr>
          <p:cNvCxnSpPr>
            <a:stCxn id="31" idx="7"/>
            <a:endCxn id="20" idx="2"/>
          </p:cNvCxnSpPr>
          <p:nvPr/>
        </p:nvCxnSpPr>
        <p:spPr>
          <a:xfrm flipV="1">
            <a:off x="5801038" y="1856792"/>
            <a:ext cx="1887386" cy="311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68E9D85-54DB-49F1-BECF-FEB4B139F0BE}"/>
              </a:ext>
            </a:extLst>
          </p:cNvPr>
          <p:cNvCxnSpPr>
            <a:cxnSpLocks/>
            <a:stCxn id="31" idx="6"/>
            <a:endCxn id="22" idx="2"/>
          </p:cNvCxnSpPr>
          <p:nvPr/>
        </p:nvCxnSpPr>
        <p:spPr>
          <a:xfrm>
            <a:off x="5824268" y="1940767"/>
            <a:ext cx="1859490" cy="559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603A306-6711-4FB2-B11B-638CE8632115}"/>
              </a:ext>
            </a:extLst>
          </p:cNvPr>
          <p:cNvCxnSpPr>
            <a:stCxn id="31" idx="5"/>
            <a:endCxn id="25" idx="2"/>
          </p:cNvCxnSpPr>
          <p:nvPr/>
        </p:nvCxnSpPr>
        <p:spPr>
          <a:xfrm>
            <a:off x="5801038" y="1993549"/>
            <a:ext cx="1882719" cy="1262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C67302FA-8444-4B4B-BEDD-CCAC8DC84E8A}"/>
              </a:ext>
            </a:extLst>
          </p:cNvPr>
          <p:cNvCxnSpPr>
            <a:stCxn id="31" idx="6"/>
            <a:endCxn id="27" idx="2"/>
          </p:cNvCxnSpPr>
          <p:nvPr/>
        </p:nvCxnSpPr>
        <p:spPr>
          <a:xfrm>
            <a:off x="5824268" y="1940767"/>
            <a:ext cx="1868817" cy="1866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FD5C911-879D-49C8-82C6-348FA14400E3}"/>
              </a:ext>
            </a:extLst>
          </p:cNvPr>
          <p:cNvCxnSpPr>
            <a:cxnSpLocks/>
            <a:stCxn id="31" idx="6"/>
            <a:endCxn id="28" idx="2"/>
          </p:cNvCxnSpPr>
          <p:nvPr/>
        </p:nvCxnSpPr>
        <p:spPr>
          <a:xfrm>
            <a:off x="5824268" y="1940767"/>
            <a:ext cx="1868817" cy="210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50EEB3C-C693-4875-AAB5-8A6D47668637}"/>
              </a:ext>
            </a:extLst>
          </p:cNvPr>
          <p:cNvCxnSpPr>
            <a:stCxn id="31" idx="5"/>
            <a:endCxn id="29" idx="1"/>
          </p:cNvCxnSpPr>
          <p:nvPr/>
        </p:nvCxnSpPr>
        <p:spPr>
          <a:xfrm>
            <a:off x="5801038" y="1993549"/>
            <a:ext cx="1915277" cy="2317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76B15859-C2E2-42ED-9F9C-188E22CFA91A}"/>
              </a:ext>
            </a:extLst>
          </p:cNvPr>
          <p:cNvCxnSpPr>
            <a:stCxn id="32" idx="6"/>
            <a:endCxn id="20" idx="3"/>
          </p:cNvCxnSpPr>
          <p:nvPr/>
        </p:nvCxnSpPr>
        <p:spPr>
          <a:xfrm flipV="1">
            <a:off x="5824268" y="1909574"/>
            <a:ext cx="1887386" cy="2737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5892768-7764-4FE8-BDA4-99DBAB21E5F2}"/>
              </a:ext>
            </a:extLst>
          </p:cNvPr>
          <p:cNvCxnSpPr>
            <a:stCxn id="32" idx="6"/>
            <a:endCxn id="21" idx="2"/>
          </p:cNvCxnSpPr>
          <p:nvPr/>
        </p:nvCxnSpPr>
        <p:spPr>
          <a:xfrm>
            <a:off x="5824268" y="2183364"/>
            <a:ext cx="18641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0E610A4-F348-4465-B862-1144A593B3C5}"/>
              </a:ext>
            </a:extLst>
          </p:cNvPr>
          <p:cNvCxnSpPr>
            <a:stCxn id="32" idx="7"/>
            <a:endCxn id="23" idx="2"/>
          </p:cNvCxnSpPr>
          <p:nvPr/>
        </p:nvCxnSpPr>
        <p:spPr>
          <a:xfrm>
            <a:off x="5801038" y="2130582"/>
            <a:ext cx="1882720" cy="603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97A58234-F027-4279-9D14-04119E52EDE4}"/>
              </a:ext>
            </a:extLst>
          </p:cNvPr>
          <p:cNvCxnSpPr>
            <a:stCxn id="32" idx="6"/>
            <a:endCxn id="24" idx="2"/>
          </p:cNvCxnSpPr>
          <p:nvPr/>
        </p:nvCxnSpPr>
        <p:spPr>
          <a:xfrm>
            <a:off x="5824268" y="2183364"/>
            <a:ext cx="1859490" cy="811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EE88CF2-8C17-4851-9683-5CDE4930AB54}"/>
              </a:ext>
            </a:extLst>
          </p:cNvPr>
          <p:cNvCxnSpPr>
            <a:stCxn id="32" idx="5"/>
            <a:endCxn id="25" idx="2"/>
          </p:cNvCxnSpPr>
          <p:nvPr/>
        </p:nvCxnSpPr>
        <p:spPr>
          <a:xfrm>
            <a:off x="5801038" y="2236146"/>
            <a:ext cx="1882719" cy="1020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01FD79CE-82EB-4C52-A0CB-A786B7135DC9}"/>
              </a:ext>
            </a:extLst>
          </p:cNvPr>
          <p:cNvCxnSpPr>
            <a:stCxn id="32" idx="6"/>
            <a:endCxn id="26" idx="2"/>
          </p:cNvCxnSpPr>
          <p:nvPr/>
        </p:nvCxnSpPr>
        <p:spPr>
          <a:xfrm>
            <a:off x="5824268" y="2183364"/>
            <a:ext cx="1868817" cy="133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DFE4687A-9329-4EBE-9CFC-D9C0027BB48D}"/>
              </a:ext>
            </a:extLst>
          </p:cNvPr>
          <p:cNvCxnSpPr>
            <a:stCxn id="32" idx="5"/>
            <a:endCxn id="28" idx="1"/>
          </p:cNvCxnSpPr>
          <p:nvPr/>
        </p:nvCxnSpPr>
        <p:spPr>
          <a:xfrm>
            <a:off x="5801038" y="2236146"/>
            <a:ext cx="1915277" cy="1760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5A70F9C-40E0-4437-9501-7CBF8F634ECE}"/>
              </a:ext>
            </a:extLst>
          </p:cNvPr>
          <p:cNvCxnSpPr>
            <a:stCxn id="32" idx="5"/>
          </p:cNvCxnSpPr>
          <p:nvPr/>
        </p:nvCxnSpPr>
        <p:spPr>
          <a:xfrm>
            <a:off x="5801038" y="2236146"/>
            <a:ext cx="1882719" cy="2046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636A05B-9A0A-4BA8-A7E0-91E5FC69A444}"/>
              </a:ext>
            </a:extLst>
          </p:cNvPr>
          <p:cNvCxnSpPr>
            <a:stCxn id="33" idx="7"/>
            <a:endCxn id="20" idx="3"/>
          </p:cNvCxnSpPr>
          <p:nvPr/>
        </p:nvCxnSpPr>
        <p:spPr>
          <a:xfrm flipV="1">
            <a:off x="5801038" y="1909574"/>
            <a:ext cx="1910616" cy="538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F258B33-1D50-4448-8822-743EC39C50CF}"/>
              </a:ext>
            </a:extLst>
          </p:cNvPr>
          <p:cNvCxnSpPr>
            <a:stCxn id="33" idx="6"/>
            <a:endCxn id="21" idx="2"/>
          </p:cNvCxnSpPr>
          <p:nvPr/>
        </p:nvCxnSpPr>
        <p:spPr>
          <a:xfrm flipV="1">
            <a:off x="5824268" y="2183364"/>
            <a:ext cx="1864156" cy="317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F9351868-1310-4CB5-9F9B-04B811507AA5}"/>
              </a:ext>
            </a:extLst>
          </p:cNvPr>
          <p:cNvCxnSpPr>
            <a:stCxn id="33" idx="7"/>
            <a:endCxn id="22" idx="2"/>
          </p:cNvCxnSpPr>
          <p:nvPr/>
        </p:nvCxnSpPr>
        <p:spPr>
          <a:xfrm>
            <a:off x="5801038" y="2447824"/>
            <a:ext cx="1882720" cy="5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6B8916B-AC48-492F-8B36-114FF6F82E67}"/>
              </a:ext>
            </a:extLst>
          </p:cNvPr>
          <p:cNvCxnSpPr>
            <a:stCxn id="33" idx="5"/>
            <a:endCxn id="24" idx="1"/>
          </p:cNvCxnSpPr>
          <p:nvPr/>
        </p:nvCxnSpPr>
        <p:spPr>
          <a:xfrm>
            <a:off x="5801038" y="2553388"/>
            <a:ext cx="1905950" cy="388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A24D5C4F-66A0-4341-B07D-369F0448B377}"/>
              </a:ext>
            </a:extLst>
          </p:cNvPr>
          <p:cNvCxnSpPr>
            <a:stCxn id="33" idx="4"/>
            <a:endCxn id="26" idx="1"/>
          </p:cNvCxnSpPr>
          <p:nvPr/>
        </p:nvCxnSpPr>
        <p:spPr>
          <a:xfrm>
            <a:off x="5744958" y="2575251"/>
            <a:ext cx="1971357" cy="889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76F069B-EE6C-489B-A99A-B0B272471C58}"/>
              </a:ext>
            </a:extLst>
          </p:cNvPr>
          <p:cNvCxnSpPr>
            <a:cxnSpLocks/>
            <a:stCxn id="33" idx="4"/>
            <a:endCxn id="27" idx="1"/>
          </p:cNvCxnSpPr>
          <p:nvPr/>
        </p:nvCxnSpPr>
        <p:spPr>
          <a:xfrm>
            <a:off x="5744958" y="2575251"/>
            <a:ext cx="1971357" cy="117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21F99EC-10E6-4DFC-B550-A15309A276A1}"/>
              </a:ext>
            </a:extLst>
          </p:cNvPr>
          <p:cNvCxnSpPr>
            <a:cxnSpLocks/>
            <a:stCxn id="33" idx="5"/>
            <a:endCxn id="28" idx="2"/>
          </p:cNvCxnSpPr>
          <p:nvPr/>
        </p:nvCxnSpPr>
        <p:spPr>
          <a:xfrm>
            <a:off x="5801038" y="2553388"/>
            <a:ext cx="1892047" cy="14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6D8900CF-6E57-479C-B6BA-BC7249769CD0}"/>
              </a:ext>
            </a:extLst>
          </p:cNvPr>
          <p:cNvCxnSpPr>
            <a:stCxn id="33" idx="5"/>
            <a:endCxn id="28" idx="2"/>
          </p:cNvCxnSpPr>
          <p:nvPr/>
        </p:nvCxnSpPr>
        <p:spPr>
          <a:xfrm>
            <a:off x="5801038" y="2553388"/>
            <a:ext cx="1892047" cy="1496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ADB718CF-A148-4121-8E93-7A548EA38083}"/>
              </a:ext>
            </a:extLst>
          </p:cNvPr>
          <p:cNvCxnSpPr>
            <a:cxnSpLocks/>
            <a:stCxn id="33" idx="5"/>
          </p:cNvCxnSpPr>
          <p:nvPr/>
        </p:nvCxnSpPr>
        <p:spPr>
          <a:xfrm>
            <a:off x="5801038" y="2553388"/>
            <a:ext cx="1882719" cy="1735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2FE1D313-BEF8-4E25-9DBB-A54FFFCC4711}"/>
              </a:ext>
            </a:extLst>
          </p:cNvPr>
          <p:cNvCxnSpPr>
            <a:endCxn id="20" idx="3"/>
          </p:cNvCxnSpPr>
          <p:nvPr/>
        </p:nvCxnSpPr>
        <p:spPr>
          <a:xfrm flipV="1">
            <a:off x="5824266" y="1909574"/>
            <a:ext cx="1887388" cy="1519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0B01262-CBF2-4765-AA6D-49769C1B16B6}"/>
              </a:ext>
            </a:extLst>
          </p:cNvPr>
          <p:cNvCxnSpPr>
            <a:endCxn id="21" idx="2"/>
          </p:cNvCxnSpPr>
          <p:nvPr/>
        </p:nvCxnSpPr>
        <p:spPr>
          <a:xfrm flipV="1">
            <a:off x="5906278" y="2183364"/>
            <a:ext cx="1782146" cy="1231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7633FCA-8536-40E8-88FA-2702088A6FCA}"/>
              </a:ext>
            </a:extLst>
          </p:cNvPr>
          <p:cNvCxnSpPr>
            <a:endCxn id="22" idx="3"/>
          </p:cNvCxnSpPr>
          <p:nvPr/>
        </p:nvCxnSpPr>
        <p:spPr>
          <a:xfrm flipV="1">
            <a:off x="5801036" y="2553388"/>
            <a:ext cx="1905952" cy="911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861C1E2-BD83-4BBC-A1B7-56E7FF77383D}"/>
              </a:ext>
            </a:extLst>
          </p:cNvPr>
          <p:cNvCxnSpPr>
            <a:endCxn id="23" idx="3"/>
          </p:cNvCxnSpPr>
          <p:nvPr/>
        </p:nvCxnSpPr>
        <p:spPr>
          <a:xfrm flipV="1">
            <a:off x="5824266" y="2786654"/>
            <a:ext cx="1882722" cy="67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28C2C68A-1F2E-4C33-BF9F-FA83C4EC6AE3}"/>
              </a:ext>
            </a:extLst>
          </p:cNvPr>
          <p:cNvCxnSpPr>
            <a:endCxn id="24" idx="2"/>
          </p:cNvCxnSpPr>
          <p:nvPr/>
        </p:nvCxnSpPr>
        <p:spPr>
          <a:xfrm flipV="1">
            <a:off x="5824266" y="2995130"/>
            <a:ext cx="1859492" cy="490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78825050-9780-4A20-B2B6-08FE84249A66}"/>
              </a:ext>
            </a:extLst>
          </p:cNvPr>
          <p:cNvCxnSpPr>
            <a:endCxn id="25" idx="2"/>
          </p:cNvCxnSpPr>
          <p:nvPr/>
        </p:nvCxnSpPr>
        <p:spPr>
          <a:xfrm flipV="1">
            <a:off x="5801036" y="3256388"/>
            <a:ext cx="1882721" cy="208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76CD69C-31D3-41CF-809A-304F99187093}"/>
              </a:ext>
            </a:extLst>
          </p:cNvPr>
          <p:cNvCxnSpPr>
            <a:endCxn id="26" idx="2"/>
          </p:cNvCxnSpPr>
          <p:nvPr/>
        </p:nvCxnSpPr>
        <p:spPr>
          <a:xfrm>
            <a:off x="5801036" y="3464864"/>
            <a:ext cx="1892049" cy="5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E53C50FA-8941-427A-BC71-ACEF506988A8}"/>
              </a:ext>
            </a:extLst>
          </p:cNvPr>
          <p:cNvCxnSpPr/>
          <p:nvPr/>
        </p:nvCxnSpPr>
        <p:spPr>
          <a:xfrm>
            <a:off x="5824266" y="3486058"/>
            <a:ext cx="1686877" cy="320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2585A3C2-4C93-4806-AB0F-FE2FE98F7C22}"/>
              </a:ext>
            </a:extLst>
          </p:cNvPr>
          <p:cNvCxnSpPr>
            <a:endCxn id="28" idx="2"/>
          </p:cNvCxnSpPr>
          <p:nvPr/>
        </p:nvCxnSpPr>
        <p:spPr>
          <a:xfrm>
            <a:off x="5824266" y="3486058"/>
            <a:ext cx="1868819" cy="5634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598E0547-33C6-4E12-ACE0-80C386AF35A6}"/>
              </a:ext>
            </a:extLst>
          </p:cNvPr>
          <p:cNvCxnSpPr>
            <a:endCxn id="29" idx="2"/>
          </p:cNvCxnSpPr>
          <p:nvPr/>
        </p:nvCxnSpPr>
        <p:spPr>
          <a:xfrm>
            <a:off x="5824266" y="3486058"/>
            <a:ext cx="1868819" cy="877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71BA434C-0B8A-42CA-9156-71AA3ED43B37}"/>
              </a:ext>
            </a:extLst>
          </p:cNvPr>
          <p:cNvCxnSpPr>
            <a:stCxn id="35" idx="7"/>
            <a:endCxn id="20" idx="3"/>
          </p:cNvCxnSpPr>
          <p:nvPr/>
        </p:nvCxnSpPr>
        <p:spPr>
          <a:xfrm flipV="1">
            <a:off x="5801038" y="1909574"/>
            <a:ext cx="1910616" cy="1825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D1DF77F9-CFCE-4417-B696-3E7C66200483}"/>
              </a:ext>
            </a:extLst>
          </p:cNvPr>
          <p:cNvCxnSpPr>
            <a:stCxn id="35" idx="7"/>
            <a:endCxn id="21" idx="2"/>
          </p:cNvCxnSpPr>
          <p:nvPr/>
        </p:nvCxnSpPr>
        <p:spPr>
          <a:xfrm flipV="1">
            <a:off x="5801038" y="2183364"/>
            <a:ext cx="1887386" cy="15514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C696AED1-C814-4257-B563-7275911969C2}"/>
              </a:ext>
            </a:extLst>
          </p:cNvPr>
          <p:cNvCxnSpPr>
            <a:stCxn id="35" idx="7"/>
            <a:endCxn id="23" idx="2"/>
          </p:cNvCxnSpPr>
          <p:nvPr/>
        </p:nvCxnSpPr>
        <p:spPr>
          <a:xfrm flipV="1">
            <a:off x="5801038" y="2733872"/>
            <a:ext cx="1882720" cy="1000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9FBEA6C7-B6D8-4CA3-8A72-834224ABBF1A}"/>
              </a:ext>
            </a:extLst>
          </p:cNvPr>
          <p:cNvCxnSpPr>
            <a:stCxn id="35" idx="7"/>
            <a:endCxn id="24" idx="2"/>
          </p:cNvCxnSpPr>
          <p:nvPr/>
        </p:nvCxnSpPr>
        <p:spPr>
          <a:xfrm flipV="1">
            <a:off x="5801038" y="2995130"/>
            <a:ext cx="1882720" cy="739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489B75AF-222A-44AF-BF51-25765FF23D30}"/>
              </a:ext>
            </a:extLst>
          </p:cNvPr>
          <p:cNvCxnSpPr>
            <a:stCxn id="35" idx="7"/>
            <a:endCxn id="25" idx="3"/>
          </p:cNvCxnSpPr>
          <p:nvPr/>
        </p:nvCxnSpPr>
        <p:spPr>
          <a:xfrm flipV="1">
            <a:off x="5801038" y="3309170"/>
            <a:ext cx="1905949" cy="425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42465E35-C499-4ED0-A190-DFCDEB9AF39C}"/>
              </a:ext>
            </a:extLst>
          </p:cNvPr>
          <p:cNvCxnSpPr>
            <a:stCxn id="35" idx="7"/>
            <a:endCxn id="26" idx="3"/>
          </p:cNvCxnSpPr>
          <p:nvPr/>
        </p:nvCxnSpPr>
        <p:spPr>
          <a:xfrm flipV="1">
            <a:off x="5801038" y="3570428"/>
            <a:ext cx="1915277" cy="164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E22B3EB-791E-4164-BAA5-F9A57528FDB2}"/>
              </a:ext>
            </a:extLst>
          </p:cNvPr>
          <p:cNvCxnSpPr>
            <a:stCxn id="35" idx="7"/>
            <a:endCxn id="27" idx="2"/>
          </p:cNvCxnSpPr>
          <p:nvPr/>
        </p:nvCxnSpPr>
        <p:spPr>
          <a:xfrm>
            <a:off x="5801038" y="3734847"/>
            <a:ext cx="1892047" cy="72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DE1ACA9-0500-4992-9301-96573EFB94B4}"/>
              </a:ext>
            </a:extLst>
          </p:cNvPr>
          <p:cNvCxnSpPr>
            <a:stCxn id="35" idx="7"/>
            <a:endCxn id="29" idx="2"/>
          </p:cNvCxnSpPr>
          <p:nvPr/>
        </p:nvCxnSpPr>
        <p:spPr>
          <a:xfrm>
            <a:off x="5801038" y="3734847"/>
            <a:ext cx="1892047" cy="628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368D477E-B827-48A8-9CDC-C80899516158}"/>
              </a:ext>
            </a:extLst>
          </p:cNvPr>
          <p:cNvCxnSpPr>
            <a:stCxn id="36" idx="6"/>
            <a:endCxn id="20" idx="3"/>
          </p:cNvCxnSpPr>
          <p:nvPr/>
        </p:nvCxnSpPr>
        <p:spPr>
          <a:xfrm flipV="1">
            <a:off x="5824268" y="1909574"/>
            <a:ext cx="1887386" cy="2139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EB20CA88-1D37-4091-9171-5562E71E3543}"/>
              </a:ext>
            </a:extLst>
          </p:cNvPr>
          <p:cNvCxnSpPr>
            <a:stCxn id="36" idx="6"/>
            <a:endCxn id="22" idx="2"/>
          </p:cNvCxnSpPr>
          <p:nvPr/>
        </p:nvCxnSpPr>
        <p:spPr>
          <a:xfrm flipV="1">
            <a:off x="5824268" y="2500606"/>
            <a:ext cx="1859490" cy="1548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22DE7483-1EB3-465C-A1D0-53F659FC6ABB}"/>
              </a:ext>
            </a:extLst>
          </p:cNvPr>
          <p:cNvCxnSpPr>
            <a:stCxn id="36" idx="7"/>
            <a:endCxn id="24" idx="3"/>
          </p:cNvCxnSpPr>
          <p:nvPr/>
        </p:nvCxnSpPr>
        <p:spPr>
          <a:xfrm flipV="1">
            <a:off x="5801038" y="3047912"/>
            <a:ext cx="1905950" cy="94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54DA26E6-4891-469A-8B60-514B412A200A}"/>
              </a:ext>
            </a:extLst>
          </p:cNvPr>
          <p:cNvCxnSpPr>
            <a:stCxn id="36" idx="7"/>
            <a:endCxn id="25" idx="3"/>
          </p:cNvCxnSpPr>
          <p:nvPr/>
        </p:nvCxnSpPr>
        <p:spPr>
          <a:xfrm flipV="1">
            <a:off x="5801038" y="3309170"/>
            <a:ext cx="1905949" cy="6869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179E8B6A-B82E-45BF-BF3E-9488BA2CFF09}"/>
              </a:ext>
            </a:extLst>
          </p:cNvPr>
          <p:cNvCxnSpPr>
            <a:stCxn id="36" idx="6"/>
            <a:endCxn id="26" idx="3"/>
          </p:cNvCxnSpPr>
          <p:nvPr/>
        </p:nvCxnSpPr>
        <p:spPr>
          <a:xfrm flipV="1">
            <a:off x="5824268" y="3570428"/>
            <a:ext cx="1892047" cy="4784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7F48BD46-7532-4BD3-836F-9E40B1B3DBB4}"/>
              </a:ext>
            </a:extLst>
          </p:cNvPr>
          <p:cNvCxnSpPr>
            <a:stCxn id="36" idx="5"/>
            <a:endCxn id="28" idx="2"/>
          </p:cNvCxnSpPr>
          <p:nvPr/>
        </p:nvCxnSpPr>
        <p:spPr>
          <a:xfrm flipV="1">
            <a:off x="5801038" y="4049484"/>
            <a:ext cx="1892047" cy="52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C95CD40-9F52-4E82-B6DF-512B63C37F05}"/>
              </a:ext>
            </a:extLst>
          </p:cNvPr>
          <p:cNvCxnSpPr>
            <a:stCxn id="36" idx="6"/>
          </p:cNvCxnSpPr>
          <p:nvPr/>
        </p:nvCxnSpPr>
        <p:spPr>
          <a:xfrm>
            <a:off x="5824268" y="4048884"/>
            <a:ext cx="1686875" cy="325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BE24030B-0C50-45B4-84DC-9E06D296979E}"/>
              </a:ext>
            </a:extLst>
          </p:cNvPr>
          <p:cNvCxnSpPr>
            <a:stCxn id="37" idx="6"/>
            <a:endCxn id="20" idx="2"/>
          </p:cNvCxnSpPr>
          <p:nvPr/>
        </p:nvCxnSpPr>
        <p:spPr>
          <a:xfrm flipV="1">
            <a:off x="5824267" y="1856792"/>
            <a:ext cx="1864157" cy="2443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464179F-2FE1-407B-A666-3680157F0056}"/>
              </a:ext>
            </a:extLst>
          </p:cNvPr>
          <p:cNvCxnSpPr>
            <a:stCxn id="37" idx="6"/>
            <a:endCxn id="22" idx="2"/>
          </p:cNvCxnSpPr>
          <p:nvPr/>
        </p:nvCxnSpPr>
        <p:spPr>
          <a:xfrm flipV="1">
            <a:off x="5824267" y="2500606"/>
            <a:ext cx="1859491" cy="1799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06D05AB-4AF6-4F89-9398-F9138B8A45DF}"/>
              </a:ext>
            </a:extLst>
          </p:cNvPr>
          <p:cNvCxnSpPr>
            <a:stCxn id="37" idx="6"/>
            <a:endCxn id="23" idx="3"/>
          </p:cNvCxnSpPr>
          <p:nvPr/>
        </p:nvCxnSpPr>
        <p:spPr>
          <a:xfrm flipV="1">
            <a:off x="5824267" y="2786654"/>
            <a:ext cx="1882721" cy="151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906DE82F-5264-4F7F-B392-692C0A1669F0}"/>
              </a:ext>
            </a:extLst>
          </p:cNvPr>
          <p:cNvCxnSpPr>
            <a:stCxn id="37" idx="6"/>
            <a:endCxn id="24" idx="2"/>
          </p:cNvCxnSpPr>
          <p:nvPr/>
        </p:nvCxnSpPr>
        <p:spPr>
          <a:xfrm flipV="1">
            <a:off x="5824267" y="2995130"/>
            <a:ext cx="1859491" cy="1304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20F266EF-5C2C-40B2-9D47-3A1D736B8CD3}"/>
              </a:ext>
            </a:extLst>
          </p:cNvPr>
          <p:cNvCxnSpPr>
            <a:stCxn id="37" idx="6"/>
            <a:endCxn id="25" idx="2"/>
          </p:cNvCxnSpPr>
          <p:nvPr/>
        </p:nvCxnSpPr>
        <p:spPr>
          <a:xfrm flipV="1">
            <a:off x="5824267" y="3256388"/>
            <a:ext cx="1859490" cy="1043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191C855-2D9E-43B7-8439-AE47C2ACE5D1}"/>
              </a:ext>
            </a:extLst>
          </p:cNvPr>
          <p:cNvCxnSpPr>
            <a:stCxn id="37" idx="6"/>
            <a:endCxn id="26" idx="3"/>
          </p:cNvCxnSpPr>
          <p:nvPr/>
        </p:nvCxnSpPr>
        <p:spPr>
          <a:xfrm flipV="1">
            <a:off x="5824267" y="3570428"/>
            <a:ext cx="1892048" cy="72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71CA58DF-4046-44C6-9804-054A8689218B}"/>
              </a:ext>
            </a:extLst>
          </p:cNvPr>
          <p:cNvCxnSpPr>
            <a:stCxn id="37" idx="6"/>
            <a:endCxn id="27" idx="3"/>
          </p:cNvCxnSpPr>
          <p:nvPr/>
        </p:nvCxnSpPr>
        <p:spPr>
          <a:xfrm flipV="1">
            <a:off x="5824267" y="3859678"/>
            <a:ext cx="1892048" cy="44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22AEA12-6DE5-4DE0-B969-37F7810D418D}"/>
              </a:ext>
            </a:extLst>
          </p:cNvPr>
          <p:cNvCxnSpPr>
            <a:stCxn id="37" idx="7"/>
            <a:endCxn id="28" idx="2"/>
          </p:cNvCxnSpPr>
          <p:nvPr/>
        </p:nvCxnSpPr>
        <p:spPr>
          <a:xfrm flipV="1">
            <a:off x="5801037" y="4049484"/>
            <a:ext cx="1892048" cy="197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062B24E9-34CF-409C-8FC2-308A1A00561C}"/>
              </a:ext>
            </a:extLst>
          </p:cNvPr>
          <p:cNvCxnSpPr>
            <a:stCxn id="37" idx="6"/>
            <a:endCxn id="29" idx="2"/>
          </p:cNvCxnSpPr>
          <p:nvPr/>
        </p:nvCxnSpPr>
        <p:spPr>
          <a:xfrm>
            <a:off x="5824267" y="4299953"/>
            <a:ext cx="1868818" cy="638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D88E4DEC-E560-4016-AD5B-2642C0EE6B79}"/>
              </a:ext>
            </a:extLst>
          </p:cNvPr>
          <p:cNvCxnSpPr>
            <a:stCxn id="38" idx="6"/>
            <a:endCxn id="20" idx="3"/>
          </p:cNvCxnSpPr>
          <p:nvPr/>
        </p:nvCxnSpPr>
        <p:spPr>
          <a:xfrm flipV="1">
            <a:off x="5824267" y="1909574"/>
            <a:ext cx="1887387" cy="2679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C282FC3E-BBB7-43C8-B979-9CFE595576BC}"/>
              </a:ext>
            </a:extLst>
          </p:cNvPr>
          <p:cNvCxnSpPr>
            <a:stCxn id="38" idx="7"/>
            <a:endCxn id="21" idx="3"/>
          </p:cNvCxnSpPr>
          <p:nvPr/>
        </p:nvCxnSpPr>
        <p:spPr>
          <a:xfrm flipV="1">
            <a:off x="5801037" y="2236146"/>
            <a:ext cx="1910617" cy="2300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608363C8-3023-42C5-91EE-FBEB64622DF3}"/>
              </a:ext>
            </a:extLst>
          </p:cNvPr>
          <p:cNvCxnSpPr>
            <a:stCxn id="38" idx="7"/>
            <a:endCxn id="23" idx="2"/>
          </p:cNvCxnSpPr>
          <p:nvPr/>
        </p:nvCxnSpPr>
        <p:spPr>
          <a:xfrm flipV="1">
            <a:off x="5801037" y="2733872"/>
            <a:ext cx="1882721" cy="1802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58FE6D2-91E3-4A97-AEFD-40F31F0169D9}"/>
              </a:ext>
            </a:extLst>
          </p:cNvPr>
          <p:cNvCxnSpPr>
            <a:stCxn id="38" idx="7"/>
            <a:endCxn id="25" idx="2"/>
          </p:cNvCxnSpPr>
          <p:nvPr/>
        </p:nvCxnSpPr>
        <p:spPr>
          <a:xfrm flipV="1">
            <a:off x="5801037" y="3256388"/>
            <a:ext cx="1882720" cy="1280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E4F79A53-F299-4D22-BCF1-710792ED54BB}"/>
              </a:ext>
            </a:extLst>
          </p:cNvPr>
          <p:cNvCxnSpPr>
            <a:stCxn id="38" idx="6"/>
            <a:endCxn id="26" idx="3"/>
          </p:cNvCxnSpPr>
          <p:nvPr/>
        </p:nvCxnSpPr>
        <p:spPr>
          <a:xfrm flipV="1">
            <a:off x="5824267" y="3570428"/>
            <a:ext cx="1892048" cy="1018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E1B50BE8-2600-45C2-9447-84D9D5981FB2}"/>
              </a:ext>
            </a:extLst>
          </p:cNvPr>
          <p:cNvCxnSpPr>
            <a:stCxn id="38" idx="6"/>
            <a:endCxn id="27" idx="1"/>
          </p:cNvCxnSpPr>
          <p:nvPr/>
        </p:nvCxnSpPr>
        <p:spPr>
          <a:xfrm flipV="1">
            <a:off x="5824267" y="3754114"/>
            <a:ext cx="1892048" cy="835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78C28D80-F432-45E4-8964-7CFF2A58FD53}"/>
              </a:ext>
            </a:extLst>
          </p:cNvPr>
          <p:cNvCxnSpPr>
            <a:cxnSpLocks/>
            <a:stCxn id="38" idx="6"/>
          </p:cNvCxnSpPr>
          <p:nvPr/>
        </p:nvCxnSpPr>
        <p:spPr>
          <a:xfrm flipV="1">
            <a:off x="5824267" y="4362065"/>
            <a:ext cx="1859490" cy="2271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3263DA52-B53A-4FDE-AAFF-D07DDD9CC8B6}"/>
              </a:ext>
            </a:extLst>
          </p:cNvPr>
          <p:cNvCxnSpPr>
            <a:stCxn id="38" idx="6"/>
            <a:endCxn id="28" idx="2"/>
          </p:cNvCxnSpPr>
          <p:nvPr/>
        </p:nvCxnSpPr>
        <p:spPr>
          <a:xfrm flipV="1">
            <a:off x="5824267" y="4049484"/>
            <a:ext cx="1868818" cy="539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25D62894-AEB4-4B42-9209-151D1A66EFEB}"/>
              </a:ext>
            </a:extLst>
          </p:cNvPr>
          <p:cNvCxnSpPr>
            <a:stCxn id="39" idx="7"/>
            <a:endCxn id="20" idx="3"/>
          </p:cNvCxnSpPr>
          <p:nvPr/>
        </p:nvCxnSpPr>
        <p:spPr>
          <a:xfrm flipV="1">
            <a:off x="5801036" y="1909574"/>
            <a:ext cx="1910618" cy="2904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59A0B85B-D0C7-43CB-8CAE-D373C6A757FA}"/>
              </a:ext>
            </a:extLst>
          </p:cNvPr>
          <p:cNvCxnSpPr>
            <a:stCxn id="39" idx="7"/>
            <a:endCxn id="22" idx="2"/>
          </p:cNvCxnSpPr>
          <p:nvPr/>
        </p:nvCxnSpPr>
        <p:spPr>
          <a:xfrm flipV="1">
            <a:off x="5801036" y="2500606"/>
            <a:ext cx="1882722" cy="2313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B9EAF835-5AAB-4016-AA28-A6261B8E7641}"/>
              </a:ext>
            </a:extLst>
          </p:cNvPr>
          <p:cNvCxnSpPr>
            <a:stCxn id="39" idx="7"/>
            <a:endCxn id="24" idx="2"/>
          </p:cNvCxnSpPr>
          <p:nvPr/>
        </p:nvCxnSpPr>
        <p:spPr>
          <a:xfrm flipV="1">
            <a:off x="5801036" y="2995130"/>
            <a:ext cx="1882722" cy="18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67EE847E-11D2-4761-8A99-915098B72455}"/>
              </a:ext>
            </a:extLst>
          </p:cNvPr>
          <p:cNvCxnSpPr>
            <a:stCxn id="39" idx="6"/>
            <a:endCxn id="25" idx="3"/>
          </p:cNvCxnSpPr>
          <p:nvPr/>
        </p:nvCxnSpPr>
        <p:spPr>
          <a:xfrm flipV="1">
            <a:off x="5824266" y="3309170"/>
            <a:ext cx="1882721" cy="155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8" name="Straight Arrow Connector 297">
            <a:extLst>
              <a:ext uri="{FF2B5EF4-FFF2-40B4-BE49-F238E27FC236}">
                <a16:creationId xmlns:a16="http://schemas.microsoft.com/office/drawing/2014/main" id="{1771A247-38FB-4380-A853-61667DA9E0DC}"/>
              </a:ext>
            </a:extLst>
          </p:cNvPr>
          <p:cNvCxnSpPr>
            <a:stCxn id="39" idx="6"/>
            <a:endCxn id="28" idx="1"/>
          </p:cNvCxnSpPr>
          <p:nvPr/>
        </p:nvCxnSpPr>
        <p:spPr>
          <a:xfrm flipV="1">
            <a:off x="5824266" y="3996702"/>
            <a:ext cx="1892049" cy="870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4109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A823A-87BD-4A3E-BCE7-42D596CD8890}"/>
              </a:ext>
            </a:extLst>
          </p:cNvPr>
          <p:cNvPicPr>
            <a:picLocks noChangeAspect="1"/>
          </p:cNvPicPr>
          <p:nvPr/>
        </p:nvPicPr>
        <p:blipFill rotWithShape="1">
          <a:blip r:embed="rId3"/>
          <a:srcRect l="3409" t="23636" r="37727" b="24647"/>
          <a:stretch/>
        </p:blipFill>
        <p:spPr>
          <a:xfrm>
            <a:off x="415636" y="207818"/>
            <a:ext cx="10972800" cy="6262255"/>
          </a:xfrm>
          <a:prstGeom prst="rect">
            <a:avLst/>
          </a:prstGeom>
        </p:spPr>
      </p:pic>
    </p:spTree>
    <p:extLst>
      <p:ext uri="{BB962C8B-B14F-4D97-AF65-F5344CB8AC3E}">
        <p14:creationId xmlns:p14="http://schemas.microsoft.com/office/powerpoint/2010/main" val="1571386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0E6818-B892-4533-954A-A9C404877D52}"/>
              </a:ext>
            </a:extLst>
          </p:cNvPr>
          <p:cNvSpPr txBox="1"/>
          <p:nvPr/>
        </p:nvSpPr>
        <p:spPr>
          <a:xfrm>
            <a:off x="2715491" y="1191491"/>
            <a:ext cx="4752109" cy="584775"/>
          </a:xfrm>
          <a:prstGeom prst="rect">
            <a:avLst/>
          </a:prstGeom>
          <a:noFill/>
        </p:spPr>
        <p:txBody>
          <a:bodyPr wrap="square" rtlCol="0">
            <a:spAutoFit/>
          </a:bodyPr>
          <a:lstStyle/>
          <a:p>
            <a:r>
              <a:rPr lang="en-US" sz="3200" b="1" dirty="0"/>
              <a:t>Working Environment</a:t>
            </a:r>
          </a:p>
        </p:txBody>
      </p:sp>
      <p:sp>
        <p:nvSpPr>
          <p:cNvPr id="6" name="TextBox 5">
            <a:extLst>
              <a:ext uri="{FF2B5EF4-FFF2-40B4-BE49-F238E27FC236}">
                <a16:creationId xmlns:a16="http://schemas.microsoft.com/office/drawing/2014/main" id="{50C3055A-9DE0-4510-8860-E847B9F6119C}"/>
              </a:ext>
            </a:extLst>
          </p:cNvPr>
          <p:cNvSpPr txBox="1"/>
          <p:nvPr/>
        </p:nvSpPr>
        <p:spPr>
          <a:xfrm>
            <a:off x="540328" y="2505670"/>
            <a:ext cx="10612582" cy="2092881"/>
          </a:xfrm>
          <a:prstGeom prst="rect">
            <a:avLst/>
          </a:prstGeom>
          <a:noFill/>
        </p:spPr>
        <p:txBody>
          <a:bodyPr wrap="square" rtlCol="0">
            <a:spAutoFit/>
          </a:bodyPr>
          <a:lstStyle/>
          <a:p>
            <a:pPr marL="342900" indent="-342900">
              <a:buFontTx/>
              <a:buAutoNum type="arabicPeriod"/>
            </a:pPr>
            <a:r>
              <a:rPr lang="en-US" sz="2800" dirty="0"/>
              <a:t> Install python 3.6 +   (64 bit version) from www.python .org </a:t>
            </a:r>
          </a:p>
          <a:p>
            <a:r>
              <a:rPr lang="en-US" sz="2800" dirty="0"/>
              <a:t>   </a:t>
            </a:r>
          </a:p>
          <a:p>
            <a:r>
              <a:rPr lang="en-US" sz="2800" dirty="0"/>
              <a:t>2.  In command line </a:t>
            </a:r>
          </a:p>
          <a:p>
            <a:r>
              <a:rPr lang="en-US" sz="2800" dirty="0"/>
              <a:t>      pip install </a:t>
            </a:r>
            <a:r>
              <a:rPr lang="en-US" sz="2800" dirty="0" err="1"/>
              <a:t>tensorflow</a:t>
            </a:r>
            <a:endParaRPr lang="en-US" sz="2800" dirty="0"/>
          </a:p>
          <a:p>
            <a:pPr marL="342900" indent="-342900">
              <a:buAutoNum type="arabicPeriod"/>
            </a:pPr>
            <a:endParaRPr lang="en-US" dirty="0"/>
          </a:p>
        </p:txBody>
      </p:sp>
    </p:spTree>
    <p:extLst>
      <p:ext uri="{BB962C8B-B14F-4D97-AF65-F5344CB8AC3E}">
        <p14:creationId xmlns:p14="http://schemas.microsoft.com/office/powerpoint/2010/main" val="1826081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4264FF-0E67-41B7-89FE-E1EC110E2287}"/>
              </a:ext>
            </a:extLst>
          </p:cNvPr>
          <p:cNvSpPr>
            <a:spLocks noChangeArrowheads="1"/>
          </p:cNvSpPr>
          <p:nvPr/>
        </p:nvSpPr>
        <p:spPr bwMode="auto">
          <a:xfrm>
            <a:off x="1095430" y="720568"/>
            <a:ext cx="10511327" cy="5416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err="1">
                <a:ln>
                  <a:noFill/>
                </a:ln>
                <a:solidFill>
                  <a:schemeClr val="tx1"/>
                </a:solidFill>
                <a:effectLst/>
                <a:latin typeface="Arial" panose="020B0604020202020204" pitchFamily="34" charset="0"/>
              </a:rPr>
              <a:t>ReLu</a:t>
            </a:r>
            <a:r>
              <a:rPr kumimoji="0" lang="en-US" altLang="en-US" sz="1800" b="1" i="0" u="none" strike="noStrike" cap="none" normalizeH="0" baseline="0" dirty="0">
                <a:ln>
                  <a:noFill/>
                </a:ln>
                <a:solidFill>
                  <a:schemeClr val="tx1"/>
                </a:solidFill>
                <a:effectLst/>
                <a:latin typeface="Arial" panose="020B0604020202020204" pitchFamily="34" charset="0"/>
              </a:rPr>
              <a:t> Activation function</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purpose of the activation function is to introduce non-linearity into our network. Since our input data is non-linear , our model needs to account for that. To do so, we use the Rectified Linear Unit (</a:t>
            </a:r>
            <a:r>
              <a:rPr kumimoji="0" lang="en-US" altLang="en-US" sz="1800" b="0" i="0" u="none" strike="noStrike" cap="none" normalizeH="0" baseline="0" dirty="0" err="1">
                <a:ln>
                  <a:noFill/>
                </a:ln>
                <a:solidFill>
                  <a:schemeClr val="tx1"/>
                </a:solidFill>
                <a:effectLst/>
                <a:latin typeface="Arial" panose="020B0604020202020204" pitchFamily="34" charset="0"/>
              </a:rPr>
              <a:t>ReLU</a:t>
            </a:r>
            <a:r>
              <a:rPr kumimoji="0" lang="en-US" altLang="en-US" sz="1800" b="0" i="0" u="none" strike="noStrike" cap="none" normalizeH="0" baseline="0" dirty="0">
                <a:ln>
                  <a:noFill/>
                </a:ln>
                <a:solidFill>
                  <a:schemeClr val="tx1"/>
                </a:solidFill>
                <a:effectLst/>
                <a:latin typeface="Arial" panose="020B0604020202020204" pitchFamily="34" charset="0"/>
              </a:rPr>
              <a:t>) activation function: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66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hlinkClick r:id="rId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T</a:t>
            </a:r>
            <a:r>
              <a:rPr kumimoji="0" lang="en-US" altLang="en-US" sz="1800" b="0" i="0" u="none" strike="noStrike" cap="none" normalizeH="0" baseline="0" dirty="0">
                <a:ln>
                  <a:noFill/>
                </a:ln>
                <a:solidFill>
                  <a:schemeClr val="tx1"/>
                </a:solidFill>
                <a:effectLst/>
                <a:latin typeface="Arial" panose="020B0604020202020204" pitchFamily="34" charset="0"/>
              </a:rPr>
              <a:t>he </a:t>
            </a:r>
            <a:r>
              <a:rPr kumimoji="0" lang="en-US" altLang="en-US" sz="1800" b="0" i="0" u="none" strike="noStrike" cap="none" normalizeH="0" baseline="0" dirty="0" err="1">
                <a:ln>
                  <a:noFill/>
                </a:ln>
                <a:solidFill>
                  <a:schemeClr val="tx1"/>
                </a:solidFill>
                <a:effectLst/>
                <a:latin typeface="Arial" panose="020B0604020202020204" pitchFamily="34" charset="0"/>
              </a:rPr>
              <a:t>ReLu</a:t>
            </a:r>
            <a:r>
              <a:rPr kumimoji="0" lang="en-US" altLang="en-US" sz="1800" b="0" i="0" u="none" strike="noStrike" cap="none" normalizeH="0" baseline="0" dirty="0">
                <a:ln>
                  <a:noFill/>
                </a:ln>
                <a:solidFill>
                  <a:schemeClr val="tx1"/>
                </a:solidFill>
                <a:effectLst/>
                <a:latin typeface="Arial" panose="020B0604020202020204" pitchFamily="34" charset="0"/>
              </a:rPr>
              <a:t> function is quite simple; values that are less than or equal to zero become zero and all positive values remain the same.</a:t>
            </a:r>
          </a:p>
        </p:txBody>
      </p:sp>
      <p:pic>
        <p:nvPicPr>
          <p:cNvPr id="2050" name="Picture 2" descr="https://miro.medium.com/proxy/1*oePAhrm74RNnNEolprmTaQ.png">
            <a:extLst>
              <a:ext uri="{FF2B5EF4-FFF2-40B4-BE49-F238E27FC236}">
                <a16:creationId xmlns:a16="http://schemas.microsoft.com/office/drawing/2014/main" id="{980128AA-1A32-4F2B-A9F9-97609555D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245" y="2794222"/>
            <a:ext cx="3400425" cy="2647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889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150356-3B25-44D7-9D7B-B5D6BAEEF3A6}"/>
              </a:ext>
            </a:extLst>
          </p:cNvPr>
          <p:cNvSpPr/>
          <p:nvPr/>
        </p:nvSpPr>
        <p:spPr>
          <a:xfrm>
            <a:off x="1518406" y="336981"/>
            <a:ext cx="8841997" cy="2031325"/>
          </a:xfrm>
          <a:prstGeom prst="rect">
            <a:avLst/>
          </a:prstGeom>
        </p:spPr>
        <p:txBody>
          <a:bodyPr wrap="square">
            <a:spAutoFit/>
          </a:bodyPr>
          <a:lstStyle/>
          <a:p>
            <a:r>
              <a:rPr lang="en-US" b="1" dirty="0" err="1"/>
              <a:t>Softmax</a:t>
            </a:r>
            <a:r>
              <a:rPr lang="en-US" b="1" dirty="0"/>
              <a:t> Function</a:t>
            </a:r>
          </a:p>
          <a:p>
            <a:endParaRPr lang="en-US" b="1" dirty="0"/>
          </a:p>
          <a:p>
            <a:r>
              <a:rPr lang="en-US" dirty="0"/>
              <a:t>The output layer  is in charge of producing the probability of each class  given the input image. To obtain these probabilities,  initialize the final Dense layer to contain the same number of neurons as there are classes. The output of this dense layer then passes through the </a:t>
            </a:r>
            <a:r>
              <a:rPr lang="en-US" b="1" dirty="0" err="1"/>
              <a:t>Softmax</a:t>
            </a:r>
            <a:r>
              <a:rPr lang="en-US" b="1" dirty="0"/>
              <a:t> activation function</a:t>
            </a:r>
            <a:r>
              <a:rPr lang="en-US" dirty="0"/>
              <a:t>, which maps all the final dense layer outputs to a probability distribution of a list of potential outcome with a vector whose elements sum up to one:</a:t>
            </a:r>
          </a:p>
        </p:txBody>
      </p:sp>
      <p:pic>
        <p:nvPicPr>
          <p:cNvPr id="4" name="Picture 3">
            <a:extLst>
              <a:ext uri="{FF2B5EF4-FFF2-40B4-BE49-F238E27FC236}">
                <a16:creationId xmlns:a16="http://schemas.microsoft.com/office/drawing/2014/main" id="{C0CD714A-D4B2-4BC1-B57F-A23DFDC7A1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7894" y="3051110"/>
            <a:ext cx="1974751" cy="975607"/>
          </a:xfrm>
          <a:prstGeom prst="rect">
            <a:avLst/>
          </a:prstGeom>
          <a:ln>
            <a:solidFill>
              <a:schemeClr val="accent1"/>
            </a:solidFill>
          </a:ln>
        </p:spPr>
      </p:pic>
      <p:sp>
        <p:nvSpPr>
          <p:cNvPr id="5" name="Rectangle 4">
            <a:extLst>
              <a:ext uri="{FF2B5EF4-FFF2-40B4-BE49-F238E27FC236}">
                <a16:creationId xmlns:a16="http://schemas.microsoft.com/office/drawing/2014/main" id="{5E746F9C-0770-41EF-9FBB-7CC68C4BA05B}"/>
              </a:ext>
            </a:extLst>
          </p:cNvPr>
          <p:cNvSpPr/>
          <p:nvPr/>
        </p:nvSpPr>
        <p:spPr>
          <a:xfrm>
            <a:off x="1928360" y="4732813"/>
            <a:ext cx="5667577" cy="369332"/>
          </a:xfrm>
          <a:prstGeom prst="rect">
            <a:avLst/>
          </a:prstGeom>
        </p:spPr>
        <p:txBody>
          <a:bodyPr wrap="none">
            <a:spAutoFit/>
          </a:bodyPr>
          <a:lstStyle/>
          <a:p>
            <a:r>
              <a:rPr lang="en-US" dirty="0"/>
              <a:t>Where x denotes each element in the final layer’s outputs.</a:t>
            </a:r>
          </a:p>
        </p:txBody>
      </p:sp>
      <p:sp>
        <p:nvSpPr>
          <p:cNvPr id="3" name="TextBox 2">
            <a:extLst>
              <a:ext uri="{FF2B5EF4-FFF2-40B4-BE49-F238E27FC236}">
                <a16:creationId xmlns:a16="http://schemas.microsoft.com/office/drawing/2014/main" id="{AFE4D7B5-AF72-4E4F-8915-61E92E8C427F}"/>
              </a:ext>
            </a:extLst>
          </p:cNvPr>
          <p:cNvSpPr txBox="1"/>
          <p:nvPr/>
        </p:nvSpPr>
        <p:spPr>
          <a:xfrm>
            <a:off x="2574308" y="2687366"/>
            <a:ext cx="1619076" cy="1483268"/>
          </a:xfrm>
          <a:prstGeom prst="rect">
            <a:avLst/>
          </a:prstGeom>
          <a:noFill/>
          <a:ln>
            <a:solidFill>
              <a:schemeClr val="accent1"/>
            </a:solidFill>
          </a:ln>
        </p:spPr>
        <p:txBody>
          <a:bodyPr wrap="square" rtlCol="0">
            <a:spAutoFit/>
          </a:bodyPr>
          <a:lstStyle/>
          <a:p>
            <a:r>
              <a:rPr lang="en-US" b="1" dirty="0"/>
              <a:t>Score</a:t>
            </a:r>
          </a:p>
          <a:p>
            <a:endParaRPr lang="en-US" b="1" dirty="0"/>
          </a:p>
          <a:p>
            <a:r>
              <a:rPr lang="en-US" dirty="0"/>
              <a:t>x1=2.0</a:t>
            </a:r>
          </a:p>
          <a:p>
            <a:r>
              <a:rPr lang="en-US" dirty="0"/>
              <a:t>x2=1.0</a:t>
            </a:r>
          </a:p>
          <a:p>
            <a:r>
              <a:rPr lang="en-US" dirty="0"/>
              <a:t>x3=0.1</a:t>
            </a:r>
          </a:p>
        </p:txBody>
      </p:sp>
      <p:sp>
        <p:nvSpPr>
          <p:cNvPr id="6" name="TextBox 5">
            <a:extLst>
              <a:ext uri="{FF2B5EF4-FFF2-40B4-BE49-F238E27FC236}">
                <a16:creationId xmlns:a16="http://schemas.microsoft.com/office/drawing/2014/main" id="{5CCE7EFA-8EBA-46DD-9ED5-AFE823600069}"/>
              </a:ext>
            </a:extLst>
          </p:cNvPr>
          <p:cNvSpPr txBox="1"/>
          <p:nvPr/>
        </p:nvSpPr>
        <p:spPr>
          <a:xfrm>
            <a:off x="7697155" y="2687366"/>
            <a:ext cx="1619076" cy="1483268"/>
          </a:xfrm>
          <a:prstGeom prst="rect">
            <a:avLst/>
          </a:prstGeom>
          <a:noFill/>
          <a:ln>
            <a:solidFill>
              <a:schemeClr val="accent1"/>
            </a:solidFill>
          </a:ln>
        </p:spPr>
        <p:txBody>
          <a:bodyPr wrap="square" rtlCol="0">
            <a:spAutoFit/>
          </a:bodyPr>
          <a:lstStyle/>
          <a:p>
            <a:r>
              <a:rPr lang="en-US" b="1" dirty="0"/>
              <a:t>Probabilities</a:t>
            </a:r>
          </a:p>
          <a:p>
            <a:endParaRPr lang="en-US" b="1" dirty="0"/>
          </a:p>
          <a:p>
            <a:r>
              <a:rPr lang="en-US" dirty="0"/>
              <a:t>p1=0.7</a:t>
            </a:r>
          </a:p>
          <a:p>
            <a:r>
              <a:rPr lang="en-US" dirty="0"/>
              <a:t>p2=0.2</a:t>
            </a:r>
          </a:p>
          <a:p>
            <a:r>
              <a:rPr lang="en-US" dirty="0"/>
              <a:t>3=0.1</a:t>
            </a:r>
          </a:p>
        </p:txBody>
      </p:sp>
      <p:cxnSp>
        <p:nvCxnSpPr>
          <p:cNvPr id="8" name="Straight Arrow Connector 7">
            <a:extLst>
              <a:ext uri="{FF2B5EF4-FFF2-40B4-BE49-F238E27FC236}">
                <a16:creationId xmlns:a16="http://schemas.microsoft.com/office/drawing/2014/main" id="{54D0607B-3927-4DAF-8D69-E11634411895}"/>
              </a:ext>
            </a:extLst>
          </p:cNvPr>
          <p:cNvCxnSpPr>
            <a:stCxn id="3" idx="3"/>
          </p:cNvCxnSpPr>
          <p:nvPr/>
        </p:nvCxnSpPr>
        <p:spPr>
          <a:xfrm>
            <a:off x="4193384" y="3429000"/>
            <a:ext cx="76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1ACF381-DCA4-4E55-B0B3-38FC4845445D}"/>
              </a:ext>
            </a:extLst>
          </p:cNvPr>
          <p:cNvCxnSpPr/>
          <p:nvPr/>
        </p:nvCxnSpPr>
        <p:spPr>
          <a:xfrm>
            <a:off x="6932645" y="3422280"/>
            <a:ext cx="764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6273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9ADD17-B4F2-4D34-9754-4C78AE1844BF}"/>
              </a:ext>
            </a:extLst>
          </p:cNvPr>
          <p:cNvSpPr/>
          <p:nvPr/>
        </p:nvSpPr>
        <p:spPr>
          <a:xfrm>
            <a:off x="1164204" y="695099"/>
            <a:ext cx="5887759" cy="584775"/>
          </a:xfrm>
          <a:prstGeom prst="rect">
            <a:avLst/>
          </a:prstGeom>
        </p:spPr>
        <p:txBody>
          <a:bodyPr wrap="square">
            <a:spAutoFit/>
          </a:bodyPr>
          <a:lstStyle/>
          <a:p>
            <a:r>
              <a:rPr lang="en-US" sz="3200" b="1" dirty="0"/>
              <a:t>Other Activation Functions</a:t>
            </a:r>
          </a:p>
        </p:txBody>
      </p:sp>
      <p:sp>
        <p:nvSpPr>
          <p:cNvPr id="3" name="TextBox 2">
            <a:extLst>
              <a:ext uri="{FF2B5EF4-FFF2-40B4-BE49-F238E27FC236}">
                <a16:creationId xmlns:a16="http://schemas.microsoft.com/office/drawing/2014/main" id="{5480F6F0-89D4-4C82-829D-4C642CCFEF57}"/>
              </a:ext>
            </a:extLst>
          </p:cNvPr>
          <p:cNvSpPr txBox="1"/>
          <p:nvPr/>
        </p:nvSpPr>
        <p:spPr>
          <a:xfrm>
            <a:off x="1164204" y="1828800"/>
            <a:ext cx="9379105" cy="2308324"/>
          </a:xfrm>
          <a:prstGeom prst="rect">
            <a:avLst/>
          </a:prstGeom>
          <a:noFill/>
        </p:spPr>
        <p:txBody>
          <a:bodyPr wrap="square" rtlCol="0">
            <a:spAutoFit/>
          </a:bodyPr>
          <a:lstStyle/>
          <a:p>
            <a:r>
              <a:rPr lang="en-US" sz="2400" dirty="0"/>
              <a:t>● Tanh</a:t>
            </a:r>
          </a:p>
          <a:p>
            <a:endParaRPr lang="en-US" sz="2400" dirty="0"/>
          </a:p>
          <a:p>
            <a:endParaRPr lang="en-US" sz="2400" dirty="0"/>
          </a:p>
          <a:p>
            <a:endParaRPr lang="en-US" sz="2400" dirty="0"/>
          </a:p>
          <a:p>
            <a:endParaRPr lang="en-US" sz="2400" dirty="0"/>
          </a:p>
          <a:p>
            <a:r>
              <a:rPr lang="en-US" sz="2400" dirty="0"/>
              <a:t>● Sigmoid   </a:t>
            </a:r>
            <a:r>
              <a:rPr lang="en-US" dirty="0"/>
              <a:t> </a:t>
            </a:r>
          </a:p>
        </p:txBody>
      </p:sp>
      <p:sp>
        <p:nvSpPr>
          <p:cNvPr id="4" name="Rectangle 1">
            <a:extLst>
              <a:ext uri="{FF2B5EF4-FFF2-40B4-BE49-F238E27FC236}">
                <a16:creationId xmlns:a16="http://schemas.microsoft.com/office/drawing/2014/main" id="{D32451C1-A271-443A-B737-56E3CCC9ED00}"/>
              </a:ext>
            </a:extLst>
          </p:cNvPr>
          <p:cNvSpPr>
            <a:spLocks noChangeArrowheads="1"/>
          </p:cNvSpPr>
          <p:nvPr/>
        </p:nvSpPr>
        <p:spPr bwMode="auto">
          <a:xfrm>
            <a:off x="2937164" y="1828799"/>
            <a:ext cx="89595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pitchFamily="34" charset="-128"/>
              </a:rPr>
              <a:t>tanh(x) = </a:t>
            </a:r>
            <a:r>
              <a:rPr kumimoji="0" lang="en-US" altLang="en-US" sz="2400" b="0" i="0" u="none" strike="noStrike" cap="none" normalizeH="0" baseline="0" dirty="0" err="1">
                <a:ln>
                  <a:noFill/>
                </a:ln>
                <a:solidFill>
                  <a:schemeClr val="tx1"/>
                </a:solidFill>
                <a:effectLst/>
                <a:latin typeface="Arial Unicode MS" pitchFamily="34" charset="-128"/>
              </a:rPr>
              <a:t>sinh</a:t>
            </a:r>
            <a:r>
              <a:rPr kumimoji="0" lang="en-US" altLang="en-US" sz="2400" b="0" i="0" u="none" strike="noStrike" cap="none" normalizeH="0" baseline="0" dirty="0">
                <a:ln>
                  <a:noFill/>
                </a:ln>
                <a:solidFill>
                  <a:schemeClr val="tx1"/>
                </a:solidFill>
                <a:effectLst/>
                <a:latin typeface="Arial Unicode MS" pitchFamily="34" charset="-128"/>
              </a:rPr>
              <a:t>(x)/</a:t>
            </a:r>
            <a:r>
              <a:rPr kumimoji="0" lang="en-US" altLang="en-US" sz="2400" b="0" i="0" u="none" strike="noStrike" cap="none" normalizeH="0" baseline="0" dirty="0" err="1">
                <a:ln>
                  <a:noFill/>
                </a:ln>
                <a:solidFill>
                  <a:schemeClr val="tx1"/>
                </a:solidFill>
                <a:effectLst/>
                <a:latin typeface="Arial Unicode MS" pitchFamily="34" charset="-128"/>
              </a:rPr>
              <a:t>cosh</a:t>
            </a:r>
            <a:r>
              <a:rPr kumimoji="0" lang="en-US" altLang="en-US" sz="2400" b="0" i="0" u="none" strike="noStrike" cap="none" normalizeH="0" baseline="0" dirty="0">
                <a:ln>
                  <a:noFill/>
                </a:ln>
                <a:solidFill>
                  <a:schemeClr val="tx1"/>
                </a:solidFill>
                <a:effectLst/>
                <a:latin typeface="Arial Unicode MS" pitchFamily="34" charset="-128"/>
              </a:rPr>
              <a:t>(x) = ((exp(x) - exp(-x))/(exp(x) + exp(-x)))</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5195D60-5ABB-443E-B89B-49CF87005B85}"/>
              </a:ext>
            </a:extLst>
          </p:cNvPr>
          <p:cNvSpPr>
            <a:spLocks noChangeArrowheads="1"/>
          </p:cNvSpPr>
          <p:nvPr/>
        </p:nvSpPr>
        <p:spPr bwMode="auto">
          <a:xfrm>
            <a:off x="3694777" y="2425658"/>
            <a:ext cx="38459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err="1">
                <a:ln>
                  <a:noFill/>
                </a:ln>
                <a:solidFill>
                  <a:schemeClr val="tx1"/>
                </a:solidFill>
                <a:effectLst/>
                <a:latin typeface="Arial Unicode MS" pitchFamily="34" charset="-128"/>
              </a:rPr>
              <a:t>tf.keras.activations.tanh</a:t>
            </a:r>
            <a:r>
              <a:rPr kumimoji="0" lang="en-US" altLang="en-US" sz="2400" b="0" i="1" u="none" strike="noStrike" cap="none" normalizeH="0" baseline="0" dirty="0">
                <a:ln>
                  <a:noFill/>
                </a:ln>
                <a:solidFill>
                  <a:schemeClr val="tx1"/>
                </a:solidFill>
                <a:effectLst/>
                <a:latin typeface="Arial Unicode MS" pitchFamily="34" charset="-128"/>
              </a:rPr>
              <a:t>(x)</a:t>
            </a:r>
            <a:r>
              <a:rPr kumimoji="0" lang="en-US" altLang="en-US" sz="2400" b="0" i="1" u="none" strike="noStrike" cap="none" normalizeH="0" baseline="0" dirty="0">
                <a:ln>
                  <a:noFill/>
                </a:ln>
                <a:solidFill>
                  <a:schemeClr val="tx1"/>
                </a:solidFill>
                <a:effectLst/>
              </a:rPr>
              <a:t> </a:t>
            </a:r>
            <a:endParaRPr kumimoji="0" lang="en-US" altLang="en-US" sz="2400" b="0" i="1"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81801058-80BD-405E-BF5B-266137D43EBA}"/>
              </a:ext>
            </a:extLst>
          </p:cNvPr>
          <p:cNvSpPr>
            <a:spLocks noChangeArrowheads="1"/>
          </p:cNvSpPr>
          <p:nvPr/>
        </p:nvSpPr>
        <p:spPr bwMode="auto">
          <a:xfrm>
            <a:off x="3408218" y="3677691"/>
            <a:ext cx="50754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Unicode MS" pitchFamily="34" charset="-128"/>
              </a:rPr>
              <a:t>Sigmoid(x) =   (1.0 / (1.0 + exp(-x)))</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69F59C37-0085-4D64-B440-E13C03EB3766}"/>
              </a:ext>
            </a:extLst>
          </p:cNvPr>
          <p:cNvSpPr>
            <a:spLocks noChangeArrowheads="1"/>
          </p:cNvSpPr>
          <p:nvPr/>
        </p:nvSpPr>
        <p:spPr bwMode="auto">
          <a:xfrm>
            <a:off x="3255818" y="4483957"/>
            <a:ext cx="4284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err="1">
                <a:ln>
                  <a:noFill/>
                </a:ln>
                <a:solidFill>
                  <a:schemeClr val="tx1"/>
                </a:solidFill>
                <a:effectLst/>
                <a:latin typeface="Arial Unicode MS" pitchFamily="34" charset="-128"/>
              </a:rPr>
              <a:t>tf.keras.activations.sigmoid</a:t>
            </a:r>
            <a:r>
              <a:rPr kumimoji="0" lang="en-US" altLang="en-US" sz="2400" b="0" i="1" u="none" strike="noStrike" cap="none" normalizeH="0" baseline="0" dirty="0">
                <a:ln>
                  <a:noFill/>
                </a:ln>
                <a:solidFill>
                  <a:schemeClr val="tx1"/>
                </a:solidFill>
                <a:effectLst/>
                <a:latin typeface="Arial Unicode MS" pitchFamily="34" charset="-128"/>
              </a:rPr>
              <a:t>(x)</a:t>
            </a:r>
            <a:r>
              <a:rPr lang="en-US" altLang="en-US" sz="1000" dirty="0">
                <a:latin typeface="Arial Unicode MS" pitchFamily="34" charset="-128"/>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3732F9A5-1129-4BE1-B360-956A2B7F3E76}"/>
              </a:ext>
            </a:extLst>
          </p:cNvPr>
          <p:cNvPicPr>
            <a:picLocks noChangeAspect="1"/>
          </p:cNvPicPr>
          <p:nvPr/>
        </p:nvPicPr>
        <p:blipFill rotWithShape="1">
          <a:blip r:embed="rId3"/>
          <a:srcRect l="34659" t="56566" r="36818" b="16970"/>
          <a:stretch/>
        </p:blipFill>
        <p:spPr>
          <a:xfrm>
            <a:off x="8963891" y="2173359"/>
            <a:ext cx="2695335" cy="1814946"/>
          </a:xfrm>
          <a:prstGeom prst="rect">
            <a:avLst/>
          </a:prstGeom>
        </p:spPr>
      </p:pic>
      <p:pic>
        <p:nvPicPr>
          <p:cNvPr id="11" name="Picture 10">
            <a:extLst>
              <a:ext uri="{FF2B5EF4-FFF2-40B4-BE49-F238E27FC236}">
                <a16:creationId xmlns:a16="http://schemas.microsoft.com/office/drawing/2014/main" id="{FE00C09F-9997-4601-9C1A-32800444DC84}"/>
              </a:ext>
            </a:extLst>
          </p:cNvPr>
          <p:cNvPicPr>
            <a:picLocks noChangeAspect="1"/>
          </p:cNvPicPr>
          <p:nvPr/>
        </p:nvPicPr>
        <p:blipFill rotWithShape="1">
          <a:blip r:embed="rId4"/>
          <a:srcRect l="80255" t="29697" r="2422" b="50000"/>
          <a:stretch/>
        </p:blipFill>
        <p:spPr>
          <a:xfrm>
            <a:off x="8690207" y="4686050"/>
            <a:ext cx="2111952" cy="1392382"/>
          </a:xfrm>
          <a:prstGeom prst="rect">
            <a:avLst/>
          </a:prstGeom>
        </p:spPr>
      </p:pic>
    </p:spTree>
    <p:extLst>
      <p:ext uri="{BB962C8B-B14F-4D97-AF65-F5344CB8AC3E}">
        <p14:creationId xmlns:p14="http://schemas.microsoft.com/office/powerpoint/2010/main" val="27092173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C77A2D-89CC-4AC2-87A7-F105D29B08E0}"/>
              </a:ext>
            </a:extLst>
          </p:cNvPr>
          <p:cNvSpPr txBox="1"/>
          <p:nvPr/>
        </p:nvSpPr>
        <p:spPr>
          <a:xfrm>
            <a:off x="1122217" y="789436"/>
            <a:ext cx="10993582" cy="5663089"/>
          </a:xfrm>
          <a:prstGeom prst="rect">
            <a:avLst/>
          </a:prstGeom>
          <a:noFill/>
        </p:spPr>
        <p:txBody>
          <a:bodyPr wrap="square" rtlCol="0">
            <a:spAutoFit/>
          </a:bodyPr>
          <a:lstStyle/>
          <a:p>
            <a:r>
              <a:rPr lang="en-US" sz="3200" b="1" dirty="0"/>
              <a:t>Other Activation Functions</a:t>
            </a:r>
          </a:p>
          <a:p>
            <a:endParaRPr lang="en-US" sz="3200" b="1" dirty="0"/>
          </a:p>
          <a:p>
            <a:endParaRPr lang="en-US" dirty="0"/>
          </a:p>
          <a:p>
            <a:r>
              <a:rPr lang="en-US" sz="2800" dirty="0"/>
              <a:t>●  Leaky </a:t>
            </a:r>
            <a:r>
              <a:rPr lang="en-US" sz="2800" dirty="0" err="1"/>
              <a:t>Relu</a:t>
            </a:r>
            <a:r>
              <a:rPr lang="en-US" sz="2800" dirty="0"/>
              <a:t>   </a:t>
            </a:r>
          </a:p>
          <a:p>
            <a:endParaRPr lang="en-US" sz="2800" dirty="0"/>
          </a:p>
          <a:p>
            <a:endParaRPr lang="en-US" sz="2800" dirty="0"/>
          </a:p>
          <a:p>
            <a:endParaRPr lang="en-US" sz="2800" dirty="0"/>
          </a:p>
          <a:p>
            <a:r>
              <a:rPr lang="en-US" sz="2800" dirty="0"/>
              <a:t>●  ELU  (Exponential Linear Unit)</a:t>
            </a:r>
          </a:p>
          <a:p>
            <a:endParaRPr lang="en-US" sz="2800" dirty="0"/>
          </a:p>
          <a:p>
            <a:r>
              <a:rPr lang="en-US" altLang="en-US" sz="2800" dirty="0">
                <a:latin typeface="Arial Unicode MS" pitchFamily="34" charset="-128"/>
              </a:rPr>
              <a:t>                    </a:t>
            </a:r>
            <a:r>
              <a:rPr lang="en-US" altLang="en-US" sz="2400" dirty="0">
                <a:latin typeface="Arial Unicode MS" pitchFamily="34" charset="-128"/>
              </a:rPr>
              <a:t>ELU(x) = alpha * (exp(x) - 1.) for x &lt; 0</a:t>
            </a:r>
            <a:r>
              <a:rPr lang="en-US" altLang="en-US" sz="2400" dirty="0"/>
              <a:t>, </a:t>
            </a:r>
            <a:r>
              <a:rPr lang="en-US" altLang="en-US" sz="2400" dirty="0">
                <a:latin typeface="Arial Unicode MS" pitchFamily="34" charset="-128"/>
              </a:rPr>
              <a:t>f(x) = x for x &gt;= 0</a:t>
            </a:r>
            <a:r>
              <a:rPr lang="en-US" altLang="en-US" sz="2400" dirty="0"/>
              <a:t> </a:t>
            </a:r>
            <a:endParaRPr lang="en-US" altLang="en-US" sz="2400" dirty="0">
              <a:latin typeface="Arial" panose="020B0604020202020204" pitchFamily="34" charset="0"/>
            </a:endParaRPr>
          </a:p>
          <a:p>
            <a:endParaRPr lang="en-US" sz="2400" dirty="0"/>
          </a:p>
          <a:p>
            <a:endParaRPr lang="en-US" sz="2800" dirty="0"/>
          </a:p>
          <a:p>
            <a:r>
              <a:rPr lang="en-US" sz="2800" dirty="0"/>
              <a:t>     </a:t>
            </a:r>
          </a:p>
        </p:txBody>
      </p:sp>
      <p:sp>
        <p:nvSpPr>
          <p:cNvPr id="3" name="Rectangle 1">
            <a:extLst>
              <a:ext uri="{FF2B5EF4-FFF2-40B4-BE49-F238E27FC236}">
                <a16:creationId xmlns:a16="http://schemas.microsoft.com/office/drawing/2014/main" id="{3F367A39-446E-4CE8-9234-AB93D6DC5C9D}"/>
              </a:ext>
            </a:extLst>
          </p:cNvPr>
          <p:cNvSpPr>
            <a:spLocks noChangeArrowheads="1"/>
          </p:cNvSpPr>
          <p:nvPr/>
        </p:nvSpPr>
        <p:spPr bwMode="auto">
          <a:xfrm>
            <a:off x="3532909" y="2112875"/>
            <a:ext cx="67333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Arial Unicode MS" pitchFamily="34" charset="-128"/>
              </a:rPr>
              <a:t>LR</a:t>
            </a:r>
            <a:r>
              <a:rPr kumimoji="0" lang="en-US" altLang="en-US" sz="2400" b="0" i="0" u="none" strike="noStrike" cap="none" normalizeH="0" baseline="0" dirty="0">
                <a:ln>
                  <a:noFill/>
                </a:ln>
                <a:solidFill>
                  <a:schemeClr val="tx1"/>
                </a:solidFill>
                <a:effectLst/>
                <a:latin typeface="Arial Unicode MS" pitchFamily="34" charset="-128"/>
              </a:rPr>
              <a:t>(x) = alpha * x for x &lt; 0</a:t>
            </a:r>
            <a:r>
              <a:rPr kumimoji="0" lang="en-US" altLang="en-US" sz="2400" b="0" i="0" u="none" strike="noStrike" cap="none" normalizeH="0" baseline="0" dirty="0">
                <a:ln>
                  <a:noFill/>
                </a:ln>
                <a:solidFill>
                  <a:schemeClr val="tx1"/>
                </a:solidFill>
                <a:effectLst/>
              </a:rPr>
              <a:t>, </a:t>
            </a:r>
            <a:r>
              <a:rPr kumimoji="0" lang="en-US" altLang="en-US" sz="2400" b="0" i="0" u="none" strike="noStrike" cap="none" normalizeH="0" baseline="0" dirty="0">
                <a:ln>
                  <a:noFill/>
                </a:ln>
                <a:solidFill>
                  <a:schemeClr val="tx1"/>
                </a:solidFill>
                <a:effectLst/>
                <a:latin typeface="Arial Unicode MS" pitchFamily="34" charset="-128"/>
              </a:rPr>
              <a:t>f(x) = x for x &gt;= 0</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1F7E9A27-72E3-49FD-BF38-C59B356FC458}"/>
              </a:ext>
            </a:extLst>
          </p:cNvPr>
          <p:cNvSpPr>
            <a:spLocks noChangeArrowheads="1"/>
          </p:cNvSpPr>
          <p:nvPr/>
        </p:nvSpPr>
        <p:spPr bwMode="auto">
          <a:xfrm>
            <a:off x="3532909" y="2774595"/>
            <a:ext cx="5517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err="1">
                <a:ln>
                  <a:noFill/>
                </a:ln>
                <a:solidFill>
                  <a:schemeClr val="tx1"/>
                </a:solidFill>
                <a:effectLst/>
                <a:latin typeface="Arial Unicode MS" pitchFamily="34" charset="-128"/>
              </a:rPr>
              <a:t>tf.keras.layers.LeakyReLU</a:t>
            </a:r>
            <a:r>
              <a:rPr kumimoji="0" lang="en-US" altLang="en-US" sz="2400" b="0" i="1" u="none" strike="noStrike" cap="none" normalizeH="0" baseline="0" dirty="0">
                <a:ln>
                  <a:noFill/>
                </a:ln>
                <a:solidFill>
                  <a:schemeClr val="tx1"/>
                </a:solidFill>
                <a:effectLst/>
                <a:latin typeface="Arial Unicode MS" pitchFamily="34" charset="-128"/>
              </a:rPr>
              <a:t>(alpha=0.3)</a:t>
            </a:r>
            <a:r>
              <a:rPr kumimoji="0" lang="en-US" altLang="en-US" sz="2400" b="0" i="1" u="none" strike="noStrike" cap="none" normalizeH="0" baseline="0" dirty="0">
                <a:ln>
                  <a:noFill/>
                </a:ln>
                <a:solidFill>
                  <a:schemeClr val="tx1"/>
                </a:solidFill>
                <a:effectLst/>
              </a:rPr>
              <a:t> </a:t>
            </a:r>
            <a:endParaRPr kumimoji="0" lang="en-US" altLang="en-US" sz="2400" b="0" i="1" u="none" strike="noStrike" cap="none" normalizeH="0" baseline="0" dirty="0">
              <a:ln>
                <a:noFill/>
              </a:ln>
              <a:solidFill>
                <a:schemeClr val="tx1"/>
              </a:solidFill>
              <a:effectLst/>
              <a:latin typeface="Arial" panose="020B0604020202020204" pitchFamily="34" charset="0"/>
            </a:endParaRPr>
          </a:p>
        </p:txBody>
      </p:sp>
      <p:sp>
        <p:nvSpPr>
          <p:cNvPr id="7" name="Rectangle 5">
            <a:extLst>
              <a:ext uri="{FF2B5EF4-FFF2-40B4-BE49-F238E27FC236}">
                <a16:creationId xmlns:a16="http://schemas.microsoft.com/office/drawing/2014/main" id="{3B6B1650-E385-469E-8E3B-73B2E6D8E269}"/>
              </a:ext>
            </a:extLst>
          </p:cNvPr>
          <p:cNvSpPr>
            <a:spLocks noChangeArrowheads="1"/>
          </p:cNvSpPr>
          <p:nvPr/>
        </p:nvSpPr>
        <p:spPr bwMode="auto">
          <a:xfrm>
            <a:off x="3532909" y="5165513"/>
            <a:ext cx="58189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i="1" dirty="0" err="1">
                <a:latin typeface="Arial Unicode MS" pitchFamily="34" charset="-128"/>
              </a:rPr>
              <a:t>t</a:t>
            </a:r>
            <a:r>
              <a:rPr kumimoji="0" lang="en-US" altLang="en-US" sz="2400" b="0" i="1" u="none" strike="noStrike" cap="none" normalizeH="0" baseline="0" dirty="0" err="1">
                <a:ln>
                  <a:noFill/>
                </a:ln>
                <a:solidFill>
                  <a:schemeClr val="tx1"/>
                </a:solidFill>
                <a:effectLst/>
                <a:latin typeface="Arial Unicode MS" pitchFamily="34" charset="-128"/>
              </a:rPr>
              <a:t>f.keras.layers.ELU</a:t>
            </a:r>
            <a:r>
              <a:rPr kumimoji="0" lang="en-US" altLang="en-US" sz="2400" b="0" i="1" u="none" strike="noStrike" cap="none" normalizeH="0" baseline="0" dirty="0">
                <a:ln>
                  <a:noFill/>
                </a:ln>
                <a:solidFill>
                  <a:schemeClr val="tx1"/>
                </a:solidFill>
                <a:effectLst/>
                <a:latin typeface="Arial Unicode MS" pitchFamily="34" charset="-128"/>
              </a:rPr>
              <a:t>(alpha=1.0)</a:t>
            </a:r>
            <a:r>
              <a:rPr kumimoji="0" lang="en-US" altLang="en-US" sz="2400" b="0" i="1" u="none" strike="noStrike" cap="none" normalizeH="0" baseline="0" dirty="0">
                <a:ln>
                  <a:noFill/>
                </a:ln>
                <a:solidFill>
                  <a:schemeClr val="tx1"/>
                </a:solidFill>
                <a:effectLst/>
              </a:rPr>
              <a:t> </a:t>
            </a:r>
            <a:endParaRPr kumimoji="0" lang="en-US" altLang="en-US" sz="2400" b="0" i="1"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A0BEFC7-2E93-4E7C-9009-E55B3F4F8B73}"/>
              </a:ext>
            </a:extLst>
          </p:cNvPr>
          <p:cNvPicPr>
            <a:picLocks noChangeAspect="1"/>
          </p:cNvPicPr>
          <p:nvPr/>
        </p:nvPicPr>
        <p:blipFill rotWithShape="1">
          <a:blip r:embed="rId3"/>
          <a:srcRect l="31250" t="40458" r="32046" b="22627"/>
          <a:stretch/>
        </p:blipFill>
        <p:spPr>
          <a:xfrm>
            <a:off x="9351818" y="2794073"/>
            <a:ext cx="2019017" cy="1103906"/>
          </a:xfrm>
          <a:prstGeom prst="rect">
            <a:avLst/>
          </a:prstGeom>
        </p:spPr>
      </p:pic>
      <p:pic>
        <p:nvPicPr>
          <p:cNvPr id="8" name="Picture 7" descr="A close up of a white wall&#10;&#10;Description automatically generated">
            <a:extLst>
              <a:ext uri="{FF2B5EF4-FFF2-40B4-BE49-F238E27FC236}">
                <a16:creationId xmlns:a16="http://schemas.microsoft.com/office/drawing/2014/main" id="{EEAC9690-A107-4236-8250-3D769E2CFE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0334" y="5094008"/>
            <a:ext cx="2630501" cy="1637072"/>
          </a:xfrm>
          <a:prstGeom prst="rect">
            <a:avLst/>
          </a:prstGeom>
        </p:spPr>
      </p:pic>
    </p:spTree>
    <p:extLst>
      <p:ext uri="{BB962C8B-B14F-4D97-AF65-F5344CB8AC3E}">
        <p14:creationId xmlns:p14="http://schemas.microsoft.com/office/powerpoint/2010/main" val="7379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F509BC-AE96-4C18-BA5E-D9D6FEF4501A}"/>
              </a:ext>
            </a:extLst>
          </p:cNvPr>
          <p:cNvSpPr/>
          <p:nvPr/>
        </p:nvSpPr>
        <p:spPr>
          <a:xfrm>
            <a:off x="900546" y="709090"/>
            <a:ext cx="10737272" cy="4524315"/>
          </a:xfrm>
          <a:prstGeom prst="rect">
            <a:avLst/>
          </a:prstGeom>
        </p:spPr>
        <p:txBody>
          <a:bodyPr wrap="square">
            <a:spAutoFit/>
          </a:bodyPr>
          <a:lstStyle/>
          <a:p>
            <a:r>
              <a:rPr lang="en-US" sz="3600" b="1" dirty="0"/>
              <a:t>What Is Artificial Intelligence (AI)? </a:t>
            </a:r>
          </a:p>
          <a:p>
            <a:endParaRPr lang="en-US" sz="3200" b="1" dirty="0"/>
          </a:p>
          <a:p>
            <a:pPr marL="342900" indent="-342900">
              <a:buFont typeface="Arial" panose="020B0604020202020204" pitchFamily="34" charset="0"/>
              <a:buChar char="•"/>
            </a:pPr>
            <a:r>
              <a:rPr lang="en-US" sz="2800" b="1" dirty="0"/>
              <a:t>Weak (Narrow)  AI</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800" b="1" dirty="0"/>
              <a:t>Artificial General Intelligence</a:t>
            </a:r>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endParaRPr lang="en-US" sz="2800" b="1" dirty="0"/>
          </a:p>
          <a:p>
            <a:pPr marL="342900" indent="-342900">
              <a:buFont typeface="Arial" panose="020B0604020202020204" pitchFamily="34" charset="0"/>
              <a:buChar char="•"/>
            </a:pPr>
            <a:r>
              <a:rPr lang="en-US" sz="2800" b="1" dirty="0"/>
              <a:t>Artificial Super Intelligence</a:t>
            </a:r>
          </a:p>
          <a:p>
            <a:endParaRPr lang="en-US" sz="2400" dirty="0"/>
          </a:p>
        </p:txBody>
      </p:sp>
    </p:spTree>
    <p:extLst>
      <p:ext uri="{BB962C8B-B14F-4D97-AF65-F5344CB8AC3E}">
        <p14:creationId xmlns:p14="http://schemas.microsoft.com/office/powerpoint/2010/main" val="372821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561B8159-D1D9-455F-B11D-15F16C99D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571500"/>
            <a:ext cx="5715000" cy="5715000"/>
          </a:xfrm>
          <a:prstGeom prst="rect">
            <a:avLst/>
          </a:prstGeom>
        </p:spPr>
      </p:pic>
    </p:spTree>
    <p:extLst>
      <p:ext uri="{BB962C8B-B14F-4D97-AF65-F5344CB8AC3E}">
        <p14:creationId xmlns:p14="http://schemas.microsoft.com/office/powerpoint/2010/main" val="2956687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0F649A-0E3C-4022-8D7D-C65FB4B9B4AA}"/>
              </a:ext>
            </a:extLst>
          </p:cNvPr>
          <p:cNvPicPr>
            <a:picLocks noChangeAspect="1"/>
          </p:cNvPicPr>
          <p:nvPr/>
        </p:nvPicPr>
        <p:blipFill rotWithShape="1">
          <a:blip r:embed="rId2"/>
          <a:srcRect l="3631" t="24701" r="49395" b="32491"/>
          <a:stretch/>
        </p:blipFill>
        <p:spPr>
          <a:xfrm>
            <a:off x="442762" y="442762"/>
            <a:ext cx="10347158" cy="5505651"/>
          </a:xfrm>
          <a:prstGeom prst="rect">
            <a:avLst/>
          </a:prstGeom>
        </p:spPr>
      </p:pic>
    </p:spTree>
    <p:extLst>
      <p:ext uri="{BB962C8B-B14F-4D97-AF65-F5344CB8AC3E}">
        <p14:creationId xmlns:p14="http://schemas.microsoft.com/office/powerpoint/2010/main" val="3471350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76BD56-3AE8-451E-A7F9-A202A212E81D}"/>
              </a:ext>
            </a:extLst>
          </p:cNvPr>
          <p:cNvPicPr>
            <a:picLocks noChangeAspect="1"/>
          </p:cNvPicPr>
          <p:nvPr/>
        </p:nvPicPr>
        <p:blipFill rotWithShape="1">
          <a:blip r:embed="rId2"/>
          <a:srcRect l="3578" t="25199" r="50000" b="32110"/>
          <a:stretch/>
        </p:blipFill>
        <p:spPr>
          <a:xfrm>
            <a:off x="436227" y="427839"/>
            <a:ext cx="10612073" cy="5905849"/>
          </a:xfrm>
          <a:prstGeom prst="rect">
            <a:avLst/>
          </a:prstGeom>
        </p:spPr>
      </p:pic>
    </p:spTree>
    <p:extLst>
      <p:ext uri="{BB962C8B-B14F-4D97-AF65-F5344CB8AC3E}">
        <p14:creationId xmlns:p14="http://schemas.microsoft.com/office/powerpoint/2010/main" val="2918056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E125BB1-563B-4399-AA3D-179DDE2F4BFA}"/>
              </a:ext>
            </a:extLst>
          </p:cNvPr>
          <p:cNvSpPr/>
          <p:nvPr/>
        </p:nvSpPr>
        <p:spPr>
          <a:xfrm>
            <a:off x="1058409" y="180008"/>
            <a:ext cx="9798341" cy="1754326"/>
          </a:xfrm>
          <a:prstGeom prst="rect">
            <a:avLst/>
          </a:prstGeom>
        </p:spPr>
        <p:txBody>
          <a:bodyPr wrap="square">
            <a:spAutoFit/>
          </a:bodyPr>
          <a:lstStyle/>
          <a:p>
            <a:r>
              <a:rPr lang="en-US" b="1" dirty="0"/>
              <a:t>Calculating the Loss</a:t>
            </a:r>
          </a:p>
          <a:p>
            <a:endParaRPr lang="en-US" b="1" dirty="0"/>
          </a:p>
          <a:p>
            <a:r>
              <a:rPr lang="en-US" dirty="0"/>
              <a:t>To measure how accurate our network was in predicting the handwritten digit from the input image, we make use of a </a:t>
            </a:r>
            <a:r>
              <a:rPr lang="en-US" b="1" dirty="0"/>
              <a:t>loss function</a:t>
            </a:r>
            <a:r>
              <a:rPr lang="en-US" dirty="0"/>
              <a:t>. The loss function assigns a real-valued number to define the model’s accuracy when predicting the output digit. A common loss function to use when predicting multiple output classes is the </a:t>
            </a:r>
            <a:r>
              <a:rPr lang="en-US" b="1" dirty="0"/>
              <a:t>Categorical Cross-Entropy Loss function, </a:t>
            </a:r>
            <a:r>
              <a:rPr lang="en-US" dirty="0"/>
              <a:t>defined as follows:</a:t>
            </a:r>
          </a:p>
        </p:txBody>
      </p:sp>
      <p:pic>
        <p:nvPicPr>
          <p:cNvPr id="4" name="Picture 3">
            <a:extLst>
              <a:ext uri="{FF2B5EF4-FFF2-40B4-BE49-F238E27FC236}">
                <a16:creationId xmlns:a16="http://schemas.microsoft.com/office/drawing/2014/main" id="{3D451FE9-D101-4386-B900-F5D96C41D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418" y="2250618"/>
            <a:ext cx="4454554" cy="864066"/>
          </a:xfrm>
          <a:prstGeom prst="rect">
            <a:avLst/>
          </a:prstGeom>
        </p:spPr>
      </p:pic>
      <p:sp>
        <p:nvSpPr>
          <p:cNvPr id="5" name="Rectangle 4">
            <a:extLst>
              <a:ext uri="{FF2B5EF4-FFF2-40B4-BE49-F238E27FC236}">
                <a16:creationId xmlns:a16="http://schemas.microsoft.com/office/drawing/2014/main" id="{C47FAB33-756E-4B24-BF5E-B2FA0DFBC778}"/>
              </a:ext>
            </a:extLst>
          </p:cNvPr>
          <p:cNvSpPr/>
          <p:nvPr/>
        </p:nvSpPr>
        <p:spPr>
          <a:xfrm>
            <a:off x="1328254" y="3373985"/>
            <a:ext cx="9258649" cy="369332"/>
          </a:xfrm>
          <a:prstGeom prst="rect">
            <a:avLst/>
          </a:prstGeom>
        </p:spPr>
        <p:txBody>
          <a:bodyPr wrap="square">
            <a:spAutoFit/>
          </a:bodyPr>
          <a:lstStyle/>
          <a:p>
            <a:r>
              <a:rPr lang="en-US" dirty="0"/>
              <a:t>Here, ŷ is the Network’s prediction, and y is the desired output label. </a:t>
            </a:r>
          </a:p>
        </p:txBody>
      </p:sp>
      <p:pic>
        <p:nvPicPr>
          <p:cNvPr id="6" name="Picture 5">
            <a:extLst>
              <a:ext uri="{FF2B5EF4-FFF2-40B4-BE49-F238E27FC236}">
                <a16:creationId xmlns:a16="http://schemas.microsoft.com/office/drawing/2014/main" id="{097055DB-521B-4BDB-A59E-C13D65016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078" y="3944317"/>
            <a:ext cx="4191000" cy="2733675"/>
          </a:xfrm>
          <a:prstGeom prst="rect">
            <a:avLst/>
          </a:prstGeom>
        </p:spPr>
      </p:pic>
    </p:spTree>
    <p:extLst>
      <p:ext uri="{BB962C8B-B14F-4D97-AF65-F5344CB8AC3E}">
        <p14:creationId xmlns:p14="http://schemas.microsoft.com/office/powerpoint/2010/main" val="207456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4B7E52-D788-4748-9C68-C3E1AB65A357}"/>
              </a:ext>
            </a:extLst>
          </p:cNvPr>
          <p:cNvSpPr txBox="1"/>
          <p:nvPr/>
        </p:nvSpPr>
        <p:spPr>
          <a:xfrm>
            <a:off x="820271" y="416859"/>
            <a:ext cx="10529047" cy="1569660"/>
          </a:xfrm>
          <a:prstGeom prst="rect">
            <a:avLst/>
          </a:prstGeom>
          <a:noFill/>
        </p:spPr>
        <p:txBody>
          <a:bodyPr wrap="square" rtlCol="0">
            <a:spAutoFit/>
          </a:bodyPr>
          <a:lstStyle/>
          <a:p>
            <a:r>
              <a:rPr lang="en-US" sz="2000" b="1" dirty="0"/>
              <a:t>Gradient Descent</a:t>
            </a:r>
          </a:p>
          <a:p>
            <a:endParaRPr lang="en-US" dirty="0"/>
          </a:p>
          <a:p>
            <a:endParaRPr lang="en-US" dirty="0"/>
          </a:p>
          <a:p>
            <a:r>
              <a:rPr lang="en-US" sz="2000" dirty="0"/>
              <a:t>The Gradient Descent algorithm performs multidimensional optimization.  The objective is to reach the global minimum of the loss function. It is used to improve or optimize the model prediction</a:t>
            </a:r>
            <a:r>
              <a:rPr lang="en-US" dirty="0"/>
              <a:t>.</a:t>
            </a:r>
          </a:p>
        </p:txBody>
      </p:sp>
      <p:pic>
        <p:nvPicPr>
          <p:cNvPr id="4" name="Picture 3">
            <a:extLst>
              <a:ext uri="{FF2B5EF4-FFF2-40B4-BE49-F238E27FC236}">
                <a16:creationId xmlns:a16="http://schemas.microsoft.com/office/drawing/2014/main" id="{70811EF1-4AD7-4B66-B2F9-E0D435C1E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271" y="2310369"/>
            <a:ext cx="3996018" cy="3785631"/>
          </a:xfrm>
          <a:prstGeom prst="rect">
            <a:avLst/>
          </a:prstGeom>
        </p:spPr>
      </p:pic>
    </p:spTree>
    <p:extLst>
      <p:ext uri="{BB962C8B-B14F-4D97-AF65-F5344CB8AC3E}">
        <p14:creationId xmlns:p14="http://schemas.microsoft.com/office/powerpoint/2010/main" val="2372498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669312-F202-4060-B60D-601AFE420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9" y="1828800"/>
            <a:ext cx="6153444" cy="4171950"/>
          </a:xfrm>
          <a:prstGeom prst="rect">
            <a:avLst/>
          </a:prstGeom>
        </p:spPr>
      </p:pic>
      <p:sp>
        <p:nvSpPr>
          <p:cNvPr id="4" name="TextBox 3">
            <a:extLst>
              <a:ext uri="{FF2B5EF4-FFF2-40B4-BE49-F238E27FC236}">
                <a16:creationId xmlns:a16="http://schemas.microsoft.com/office/drawing/2014/main" id="{42356716-7C6D-4875-A79D-4E23419C8EE6}"/>
              </a:ext>
            </a:extLst>
          </p:cNvPr>
          <p:cNvSpPr txBox="1"/>
          <p:nvPr/>
        </p:nvSpPr>
        <p:spPr>
          <a:xfrm>
            <a:off x="2518117" y="379828"/>
            <a:ext cx="7695028" cy="400110"/>
          </a:xfrm>
          <a:prstGeom prst="rect">
            <a:avLst/>
          </a:prstGeom>
          <a:noFill/>
        </p:spPr>
        <p:txBody>
          <a:bodyPr wrap="square" rtlCol="0">
            <a:spAutoFit/>
          </a:bodyPr>
          <a:lstStyle/>
          <a:p>
            <a:r>
              <a:rPr lang="en-US" b="1" dirty="0"/>
              <a:t>Grad</a:t>
            </a:r>
            <a:r>
              <a:rPr lang="en-US" sz="2000" b="1" dirty="0"/>
              <a:t>ient Descent with 2 parameters</a:t>
            </a:r>
          </a:p>
        </p:txBody>
      </p:sp>
    </p:spTree>
    <p:extLst>
      <p:ext uri="{BB962C8B-B14F-4D97-AF65-F5344CB8AC3E}">
        <p14:creationId xmlns:p14="http://schemas.microsoft.com/office/powerpoint/2010/main" val="128711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7F5763-4463-4BBF-92CD-E43F41BE5A66}"/>
              </a:ext>
            </a:extLst>
          </p:cNvPr>
          <p:cNvSpPr txBox="1"/>
          <p:nvPr/>
        </p:nvSpPr>
        <p:spPr>
          <a:xfrm>
            <a:off x="717176" y="2648146"/>
            <a:ext cx="10757647" cy="2831544"/>
          </a:xfrm>
          <a:prstGeom prst="rect">
            <a:avLst/>
          </a:prstGeom>
          <a:noFill/>
        </p:spPr>
        <p:txBody>
          <a:bodyPr wrap="square" rtlCol="0">
            <a:spAutoFit/>
          </a:bodyPr>
          <a:lstStyle/>
          <a:p>
            <a:r>
              <a:rPr lang="en-US" sz="2000" b="1" dirty="0"/>
              <a:t>Findings</a:t>
            </a:r>
          </a:p>
          <a:p>
            <a:endParaRPr lang="en-US" sz="2000" dirty="0"/>
          </a:p>
          <a:p>
            <a:pPr marL="285750" indent="-285750">
              <a:buFont typeface="Arial" panose="020B0604020202020204" pitchFamily="34" charset="0"/>
              <a:buChar char="•"/>
            </a:pPr>
            <a:r>
              <a:rPr lang="en-US" sz="2000" dirty="0"/>
              <a:t>Different neurons in the visual cortex responds to different types of features.</a:t>
            </a:r>
          </a:p>
          <a:p>
            <a:r>
              <a:rPr lang="en-US" sz="2000" dirty="0"/>
              <a:t>     </a:t>
            </a:r>
          </a:p>
          <a:p>
            <a:pPr marL="285750" indent="-285750">
              <a:buFont typeface="Arial" panose="020B0604020202020204" pitchFamily="34" charset="0"/>
              <a:buChar char="•"/>
            </a:pPr>
            <a:r>
              <a:rPr lang="en-US" sz="2000" dirty="0"/>
              <a:t> Visual cortex processes an image region by region not the entire image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Visual process takes place on overlapping segments of an image.</a:t>
            </a:r>
          </a:p>
          <a:p>
            <a:endParaRPr lang="en-US" sz="2000" dirty="0"/>
          </a:p>
          <a:p>
            <a:pPr marL="285750" indent="-28575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22DEEC36-0D7E-46DD-A0EE-C444B4D8B89F}"/>
              </a:ext>
            </a:extLst>
          </p:cNvPr>
          <p:cNvSpPr/>
          <p:nvPr/>
        </p:nvSpPr>
        <p:spPr>
          <a:xfrm>
            <a:off x="883641" y="735863"/>
            <a:ext cx="8553974" cy="707886"/>
          </a:xfrm>
          <a:prstGeom prst="rect">
            <a:avLst/>
          </a:prstGeom>
        </p:spPr>
        <p:txBody>
          <a:bodyPr wrap="square">
            <a:spAutoFit/>
          </a:bodyPr>
          <a:lstStyle/>
          <a:p>
            <a:r>
              <a:rPr lang="en-US" sz="2000" i="1" dirty="0"/>
              <a:t>Hubel, D. H.; Wiesel, T. N. (1959). </a:t>
            </a:r>
            <a:r>
              <a:rPr lang="en-US" sz="2000" i="1" dirty="0">
                <a:hlinkClick r:id="rId2"/>
              </a:rPr>
              <a:t>"Receptive fields of single </a:t>
            </a:r>
            <a:r>
              <a:rPr lang="en-US" sz="2000" i="1" dirty="0" err="1">
                <a:hlinkClick r:id="rId2"/>
              </a:rPr>
              <a:t>neurones</a:t>
            </a:r>
            <a:r>
              <a:rPr lang="en-US" sz="2000" i="1" dirty="0">
                <a:hlinkClick r:id="rId2"/>
              </a:rPr>
              <a:t> in the cat's striate cortex"</a:t>
            </a:r>
            <a:r>
              <a:rPr lang="en-US" sz="2000" i="1" dirty="0"/>
              <a:t>. The Journal of Physiology. </a:t>
            </a:r>
            <a:r>
              <a:rPr lang="en-US" sz="2000" b="1" i="1" dirty="0"/>
              <a:t>124</a:t>
            </a:r>
            <a:r>
              <a:rPr lang="en-US" sz="2000" i="1" dirty="0"/>
              <a:t> (3): 574–591. </a:t>
            </a:r>
            <a:endParaRPr lang="en-US" sz="2000" dirty="0"/>
          </a:p>
        </p:txBody>
      </p:sp>
    </p:spTree>
    <p:extLst>
      <p:ext uri="{BB962C8B-B14F-4D97-AF65-F5344CB8AC3E}">
        <p14:creationId xmlns:p14="http://schemas.microsoft.com/office/powerpoint/2010/main" val="2586484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E3E06-0589-4CE0-A577-64ABB08FB24A}"/>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BC877DE4-2D2E-4DD4-9791-17B66227558F}"/>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D843374-9F8F-404F-91F7-6AF4A1DCA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078" y="142614"/>
            <a:ext cx="9862457" cy="6112402"/>
          </a:xfrm>
          <a:prstGeom prst="rect">
            <a:avLst/>
          </a:prstGeom>
          <a:solidFill>
            <a:schemeClr val="bg1"/>
          </a:solidFill>
          <a:ln>
            <a:noFill/>
          </a:ln>
        </p:spPr>
      </p:pic>
      <p:sp>
        <p:nvSpPr>
          <p:cNvPr id="6" name="Rectangle 5">
            <a:extLst>
              <a:ext uri="{FF2B5EF4-FFF2-40B4-BE49-F238E27FC236}">
                <a16:creationId xmlns:a16="http://schemas.microsoft.com/office/drawing/2014/main" id="{A027690E-CEEF-4463-8055-F32823D5E705}"/>
              </a:ext>
            </a:extLst>
          </p:cNvPr>
          <p:cNvSpPr/>
          <p:nvPr/>
        </p:nvSpPr>
        <p:spPr>
          <a:xfrm>
            <a:off x="805543" y="6246400"/>
            <a:ext cx="9862457" cy="611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err="1">
                <a:hlinkClick r:id="rId3"/>
              </a:rPr>
              <a:t>Kunihiko</a:t>
            </a:r>
            <a:r>
              <a:rPr lang="en-US" sz="1400" i="1" dirty="0">
                <a:hlinkClick r:id="rId3"/>
              </a:rPr>
              <a:t> Fukushima, "</a:t>
            </a:r>
            <a:r>
              <a:rPr lang="en-US" sz="1400" i="1" dirty="0" err="1">
                <a:hlinkClick r:id="rId3"/>
              </a:rPr>
              <a:t>Neocognitron</a:t>
            </a:r>
            <a:r>
              <a:rPr lang="en-US" sz="1400" i="1" dirty="0">
                <a:hlinkClick r:id="rId3"/>
              </a:rPr>
              <a:t>: A Self-organizing Neural Network Model for a Mechanism of Pattern Recognition Unaffected by Shift in Position“</a:t>
            </a:r>
            <a:endParaRPr lang="en-US" sz="1400" i="1" dirty="0"/>
          </a:p>
          <a:p>
            <a:pPr algn="ctr"/>
            <a:r>
              <a:rPr lang="en-US" sz="1400" i="1" dirty="0">
                <a:solidFill>
                  <a:schemeClr val="accent1"/>
                </a:solidFill>
              </a:rPr>
              <a:t>Biological Cybernetics, 1980, 36(4), pp 193-202</a:t>
            </a:r>
            <a:r>
              <a:rPr lang="en-US" sz="1400" i="1" dirty="0"/>
              <a:t> (PDF). </a:t>
            </a:r>
            <a:r>
              <a:rPr lang="en-US" i="1" dirty="0"/>
              <a:t>Biological Cybernetics. </a:t>
            </a:r>
            <a:r>
              <a:rPr lang="en-US" b="1" i="1" dirty="0"/>
              <a:t>36</a:t>
            </a:r>
            <a:r>
              <a:rPr lang="en-US" i="1" dirty="0"/>
              <a:t> (4): 193–202.</a:t>
            </a:r>
            <a:endParaRPr lang="en-US" dirty="0"/>
          </a:p>
        </p:txBody>
      </p:sp>
      <p:sp>
        <p:nvSpPr>
          <p:cNvPr id="4" name="TextBox 3">
            <a:extLst>
              <a:ext uri="{FF2B5EF4-FFF2-40B4-BE49-F238E27FC236}">
                <a16:creationId xmlns:a16="http://schemas.microsoft.com/office/drawing/2014/main" id="{2A441FE1-49E5-48D2-B031-F04CFC53492B}"/>
              </a:ext>
            </a:extLst>
          </p:cNvPr>
          <p:cNvSpPr txBox="1"/>
          <p:nvPr/>
        </p:nvSpPr>
        <p:spPr>
          <a:xfrm>
            <a:off x="5637402" y="2973897"/>
            <a:ext cx="914400" cy="914400"/>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76743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a:extLst>
              <a:ext uri="{FF2B5EF4-FFF2-40B4-BE49-F238E27FC236}">
                <a16:creationId xmlns:a16="http://schemas.microsoft.com/office/drawing/2014/main" id="{9F130A11-FB98-484F-8296-CAF280BCD9B5}"/>
              </a:ext>
            </a:extLst>
          </p:cNvPr>
          <p:cNvSpPr txBox="1">
            <a:spLocks noChangeArrowheads="1"/>
          </p:cNvSpPr>
          <p:nvPr/>
        </p:nvSpPr>
        <p:spPr bwMode="auto">
          <a:xfrm>
            <a:off x="2057400" y="457200"/>
            <a:ext cx="815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400">
                <a:solidFill>
                  <a:srgbClr val="FF0000"/>
                </a:solidFill>
              </a:rPr>
              <a:t>   </a:t>
            </a:r>
            <a:r>
              <a:rPr lang="en-US" altLang="en-US" b="1">
                <a:solidFill>
                  <a:srgbClr val="FF0000"/>
                </a:solidFill>
              </a:rPr>
              <a:t>Convolution</a:t>
            </a:r>
          </a:p>
        </p:txBody>
      </p:sp>
      <p:sp>
        <p:nvSpPr>
          <p:cNvPr id="19459" name="Text Box 3">
            <a:extLst>
              <a:ext uri="{FF2B5EF4-FFF2-40B4-BE49-F238E27FC236}">
                <a16:creationId xmlns:a16="http://schemas.microsoft.com/office/drawing/2014/main" id="{9ABE5CA4-EA3C-4583-835C-B945CF8B3EE6}"/>
              </a:ext>
            </a:extLst>
          </p:cNvPr>
          <p:cNvSpPr txBox="1">
            <a:spLocks noChangeArrowheads="1"/>
          </p:cNvSpPr>
          <p:nvPr/>
        </p:nvSpPr>
        <p:spPr bwMode="auto">
          <a:xfrm>
            <a:off x="2286000" y="1066801"/>
            <a:ext cx="800100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The convolution of two functions  f(x) and g(x), denoted by f(x)*g(x), is defined by the integral</a:t>
            </a:r>
          </a:p>
          <a:p>
            <a:pPr eaLnBrk="1" hangingPunct="1">
              <a:spcBef>
                <a:spcPct val="50000"/>
              </a:spcBef>
              <a:buFontTx/>
              <a:buNone/>
            </a:pPr>
            <a:r>
              <a:rPr lang="en-US" altLang="en-US" sz="2400"/>
              <a:t>      f(x)*g(x) = </a:t>
            </a:r>
            <a:r>
              <a:rPr lang="en-US" altLang="en-US" sz="4400">
                <a:sym typeface="Symbol" panose="05050102010706020507" pitchFamily="18" charset="2"/>
              </a:rPr>
              <a:t>  </a:t>
            </a:r>
            <a:r>
              <a:rPr lang="en-US" altLang="en-US" sz="2400">
                <a:sym typeface="Symbol" panose="05050102010706020507" pitchFamily="18" charset="2"/>
              </a:rPr>
              <a:t>f( ) g(x - )  d </a:t>
            </a:r>
          </a:p>
          <a:p>
            <a:pPr eaLnBrk="1" hangingPunct="1">
              <a:spcBef>
                <a:spcPct val="50000"/>
              </a:spcBef>
              <a:buFontTx/>
              <a:buNone/>
            </a:pPr>
            <a:endParaRPr lang="en-US" altLang="en-US" sz="2400"/>
          </a:p>
          <a:p>
            <a:pPr eaLnBrk="1" hangingPunct="1">
              <a:spcBef>
                <a:spcPct val="50000"/>
              </a:spcBef>
              <a:buFontTx/>
              <a:buNone/>
            </a:pPr>
            <a:r>
              <a:rPr lang="en-US" altLang="en-US" sz="2400"/>
              <a:t> The convolution of two functions  f(x,y) and g(x,y), denoted by f(x,y)*g(x,y), is defined by the integral</a:t>
            </a:r>
          </a:p>
          <a:p>
            <a:pPr eaLnBrk="1" hangingPunct="1">
              <a:spcBef>
                <a:spcPct val="50000"/>
              </a:spcBef>
              <a:buFontTx/>
              <a:buNone/>
            </a:pPr>
            <a:r>
              <a:rPr lang="en-US" altLang="en-US" sz="2400"/>
              <a:t>   f(x,y)*g(x,y) = </a:t>
            </a:r>
            <a:r>
              <a:rPr lang="en-US" altLang="en-US" sz="4400">
                <a:sym typeface="Symbol" panose="05050102010706020507" pitchFamily="18" charset="2"/>
              </a:rPr>
              <a:t>  </a:t>
            </a:r>
            <a:r>
              <a:rPr lang="en-US" altLang="en-US" sz="2400">
                <a:sym typeface="Symbol" panose="05050102010706020507" pitchFamily="18" charset="2"/>
              </a:rPr>
              <a:t>f(  ,) g(x - , y - )  d  d </a:t>
            </a:r>
          </a:p>
          <a:p>
            <a:pPr eaLnBrk="1" hangingPunct="1">
              <a:spcBef>
                <a:spcPct val="50000"/>
              </a:spcBef>
              <a:buFontTx/>
              <a:buNone/>
            </a:pPr>
            <a:endParaRPr lang="en-US" altLang="en-US" sz="2400"/>
          </a:p>
        </p:txBody>
      </p:sp>
      <p:sp>
        <p:nvSpPr>
          <p:cNvPr id="19460" name="Text Box 4">
            <a:extLst>
              <a:ext uri="{FF2B5EF4-FFF2-40B4-BE49-F238E27FC236}">
                <a16:creationId xmlns:a16="http://schemas.microsoft.com/office/drawing/2014/main" id="{BDA0800C-1597-4D3A-AF07-71AD10E030B5}"/>
              </a:ext>
            </a:extLst>
          </p:cNvPr>
          <p:cNvSpPr txBox="1">
            <a:spLocks noChangeArrowheads="1"/>
          </p:cNvSpPr>
          <p:nvPr/>
        </p:nvSpPr>
        <p:spPr bwMode="auto">
          <a:xfrm>
            <a:off x="4098926" y="5375275"/>
            <a:ext cx="473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9461" name="Rectangle 6">
            <a:extLst>
              <a:ext uri="{FF2B5EF4-FFF2-40B4-BE49-F238E27FC236}">
                <a16:creationId xmlns:a16="http://schemas.microsoft.com/office/drawing/2014/main" id="{79D3E6F9-963B-4548-BEE9-2DC6049408E9}"/>
              </a:ext>
            </a:extLst>
          </p:cNvPr>
          <p:cNvSpPr>
            <a:spLocks noChangeArrowheads="1"/>
          </p:cNvSpPr>
          <p:nvPr/>
        </p:nvSpPr>
        <p:spPr bwMode="auto">
          <a:xfrm>
            <a:off x="4419601" y="1981201"/>
            <a:ext cx="34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
        <p:nvSpPr>
          <p:cNvPr id="19462" name="Rectangle 7">
            <a:extLst>
              <a:ext uri="{FF2B5EF4-FFF2-40B4-BE49-F238E27FC236}">
                <a16:creationId xmlns:a16="http://schemas.microsoft.com/office/drawing/2014/main" id="{A1C365FA-3F2D-4F1E-A183-DC0892281F47}"/>
              </a:ext>
            </a:extLst>
          </p:cNvPr>
          <p:cNvSpPr>
            <a:spLocks noChangeArrowheads="1"/>
          </p:cNvSpPr>
          <p:nvPr/>
        </p:nvSpPr>
        <p:spPr bwMode="auto">
          <a:xfrm>
            <a:off x="4267200" y="26670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
        <p:nvSpPr>
          <p:cNvPr id="19463" name="Rectangle 8">
            <a:extLst>
              <a:ext uri="{FF2B5EF4-FFF2-40B4-BE49-F238E27FC236}">
                <a16:creationId xmlns:a16="http://schemas.microsoft.com/office/drawing/2014/main" id="{9EF2715A-04D0-4434-9985-115EFF3349D0}"/>
              </a:ext>
            </a:extLst>
          </p:cNvPr>
          <p:cNvSpPr>
            <a:spLocks noChangeArrowheads="1"/>
          </p:cNvSpPr>
          <p:nvPr/>
        </p:nvSpPr>
        <p:spPr bwMode="auto">
          <a:xfrm>
            <a:off x="4419601" y="4419601"/>
            <a:ext cx="34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
        <p:nvSpPr>
          <p:cNvPr id="19464" name="Rectangle 9">
            <a:extLst>
              <a:ext uri="{FF2B5EF4-FFF2-40B4-BE49-F238E27FC236}">
                <a16:creationId xmlns:a16="http://schemas.microsoft.com/office/drawing/2014/main" id="{BE44A543-4294-4337-91C4-6BB814507CFE}"/>
              </a:ext>
            </a:extLst>
          </p:cNvPr>
          <p:cNvSpPr>
            <a:spLocks noChangeArrowheads="1"/>
          </p:cNvSpPr>
          <p:nvPr/>
        </p:nvSpPr>
        <p:spPr bwMode="auto">
          <a:xfrm>
            <a:off x="4267200" y="53340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
        <p:nvSpPr>
          <p:cNvPr id="19465" name="Rectangle 10">
            <a:extLst>
              <a:ext uri="{FF2B5EF4-FFF2-40B4-BE49-F238E27FC236}">
                <a16:creationId xmlns:a16="http://schemas.microsoft.com/office/drawing/2014/main" id="{3AAC956A-7443-4343-9EEE-1B9EF405A5B5}"/>
              </a:ext>
            </a:extLst>
          </p:cNvPr>
          <p:cNvSpPr>
            <a:spLocks noChangeArrowheads="1"/>
          </p:cNvSpPr>
          <p:nvPr/>
        </p:nvSpPr>
        <p:spPr bwMode="auto">
          <a:xfrm>
            <a:off x="4648200" y="5334001"/>
            <a:ext cx="533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
        <p:nvSpPr>
          <p:cNvPr id="19466" name="Rectangle 11">
            <a:extLst>
              <a:ext uri="{FF2B5EF4-FFF2-40B4-BE49-F238E27FC236}">
                <a16:creationId xmlns:a16="http://schemas.microsoft.com/office/drawing/2014/main" id="{0C725E27-ABAB-4931-B6BF-78F56EB52C2B}"/>
              </a:ext>
            </a:extLst>
          </p:cNvPr>
          <p:cNvSpPr>
            <a:spLocks noChangeArrowheads="1"/>
          </p:cNvSpPr>
          <p:nvPr/>
        </p:nvSpPr>
        <p:spPr bwMode="auto">
          <a:xfrm>
            <a:off x="4876801" y="4419601"/>
            <a:ext cx="3476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sym typeface="Symbol" panose="05050102010706020507" pitchFamily="18" charset="2"/>
              </a:rPr>
              <a:t></a:t>
            </a:r>
          </a:p>
        </p:txBody>
      </p:sp>
    </p:spTree>
    <p:extLst>
      <p:ext uri="{BB962C8B-B14F-4D97-AF65-F5344CB8AC3E}">
        <p14:creationId xmlns:p14="http://schemas.microsoft.com/office/powerpoint/2010/main" val="2890241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a:extLst>
              <a:ext uri="{FF2B5EF4-FFF2-40B4-BE49-F238E27FC236}">
                <a16:creationId xmlns:a16="http://schemas.microsoft.com/office/drawing/2014/main" id="{BECDD711-106B-4EA8-8254-A7AD06D7AD5B}"/>
              </a:ext>
            </a:extLst>
          </p:cNvPr>
          <p:cNvSpPr txBox="1">
            <a:spLocks noChangeArrowheads="1"/>
          </p:cNvSpPr>
          <p:nvPr/>
        </p:nvSpPr>
        <p:spPr bwMode="auto">
          <a:xfrm>
            <a:off x="2133600" y="457201"/>
            <a:ext cx="8077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400"/>
              <a:t>  </a:t>
            </a:r>
            <a:r>
              <a:rPr lang="en-US" altLang="en-US" sz="2800" b="1">
                <a:solidFill>
                  <a:srgbClr val="FF0000"/>
                </a:solidFill>
              </a:rPr>
              <a:t>Discrete Convolution</a:t>
            </a:r>
          </a:p>
        </p:txBody>
      </p:sp>
      <p:sp>
        <p:nvSpPr>
          <p:cNvPr id="20483" name="Text Box 3">
            <a:extLst>
              <a:ext uri="{FF2B5EF4-FFF2-40B4-BE49-F238E27FC236}">
                <a16:creationId xmlns:a16="http://schemas.microsoft.com/office/drawing/2014/main" id="{BE7DEC85-0815-458A-996D-1C986FA7EFC2}"/>
              </a:ext>
            </a:extLst>
          </p:cNvPr>
          <p:cNvSpPr txBox="1">
            <a:spLocks noChangeArrowheads="1"/>
          </p:cNvSpPr>
          <p:nvPr/>
        </p:nvSpPr>
        <p:spPr bwMode="auto">
          <a:xfrm>
            <a:off x="2209800" y="1371601"/>
            <a:ext cx="8001000" cy="563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If f(x) and  g(x)  are two functions defined on x=0…n-1.  Then the discrete convolution is defined as</a:t>
            </a:r>
          </a:p>
          <a:p>
            <a:pPr eaLnBrk="1" hangingPunct="1">
              <a:spcBef>
                <a:spcPct val="50000"/>
              </a:spcBef>
              <a:buFontTx/>
              <a:buNone/>
            </a:pPr>
            <a:r>
              <a:rPr lang="en-US" altLang="en-US" sz="2400"/>
              <a:t>                               n-1</a:t>
            </a:r>
          </a:p>
          <a:p>
            <a:pPr eaLnBrk="1" hangingPunct="1">
              <a:lnSpc>
                <a:spcPct val="65000"/>
              </a:lnSpc>
              <a:spcBef>
                <a:spcPct val="30000"/>
              </a:spcBef>
              <a:buFontTx/>
              <a:buNone/>
            </a:pPr>
            <a:r>
              <a:rPr lang="en-US" altLang="en-US" sz="2400"/>
              <a:t>       f(x)*g(x) =1/n </a:t>
            </a:r>
            <a:r>
              <a:rPr lang="en-US" altLang="en-US" sz="4400">
                <a:sym typeface="Symbol" panose="05050102010706020507" pitchFamily="18" charset="2"/>
              </a:rPr>
              <a:t></a:t>
            </a:r>
            <a:r>
              <a:rPr lang="en-US" altLang="en-US">
                <a:sym typeface="Symbol" panose="05050102010706020507" pitchFamily="18" charset="2"/>
              </a:rPr>
              <a:t> </a:t>
            </a:r>
            <a:r>
              <a:rPr lang="en-US" altLang="en-US" sz="2400">
                <a:sym typeface="Symbol" panose="05050102010706020507" pitchFamily="18" charset="2"/>
              </a:rPr>
              <a:t>f( ) g(x-  )</a:t>
            </a:r>
          </a:p>
          <a:p>
            <a:pPr eaLnBrk="1" hangingPunct="1">
              <a:lnSpc>
                <a:spcPct val="65000"/>
              </a:lnSpc>
              <a:spcBef>
                <a:spcPct val="30000"/>
              </a:spcBef>
              <a:buFontTx/>
              <a:buNone/>
            </a:pPr>
            <a:r>
              <a:rPr lang="en-US" altLang="en-US" sz="2400">
                <a:sym typeface="Symbol" panose="05050102010706020507" pitchFamily="18" charset="2"/>
              </a:rPr>
              <a:t>                               =0</a:t>
            </a:r>
          </a:p>
          <a:p>
            <a:pPr eaLnBrk="1" hangingPunct="1">
              <a:spcBef>
                <a:spcPct val="30000"/>
              </a:spcBef>
              <a:buFontTx/>
              <a:buNone/>
            </a:pPr>
            <a:r>
              <a:rPr lang="en-US" altLang="en-US" sz="2400">
                <a:sym typeface="Symbol" panose="05050102010706020507" pitchFamily="18" charset="2"/>
              </a:rPr>
              <a:t>If f(x,y) g(x,y) are defined over x=0….n-1, y=0…m-1 The discrete convolution is given by</a:t>
            </a:r>
          </a:p>
          <a:p>
            <a:pPr eaLnBrk="1" hangingPunct="1">
              <a:lnSpc>
                <a:spcPct val="65000"/>
              </a:lnSpc>
              <a:spcBef>
                <a:spcPct val="30000"/>
              </a:spcBef>
              <a:buFontTx/>
              <a:buNone/>
            </a:pPr>
            <a:endParaRPr lang="en-US" altLang="en-US" sz="2400">
              <a:sym typeface="Symbol" panose="05050102010706020507" pitchFamily="18" charset="2"/>
            </a:endParaRPr>
          </a:p>
          <a:p>
            <a:pPr eaLnBrk="1" hangingPunct="1">
              <a:lnSpc>
                <a:spcPct val="65000"/>
              </a:lnSpc>
              <a:spcBef>
                <a:spcPct val="30000"/>
              </a:spcBef>
              <a:buFontTx/>
              <a:buNone/>
            </a:pPr>
            <a:r>
              <a:rPr lang="en-US" altLang="en-US" sz="2400"/>
              <a:t>                                         n-1  m-1</a:t>
            </a:r>
          </a:p>
          <a:p>
            <a:pPr eaLnBrk="1" hangingPunct="1">
              <a:lnSpc>
                <a:spcPct val="65000"/>
              </a:lnSpc>
              <a:spcBef>
                <a:spcPct val="30000"/>
              </a:spcBef>
              <a:buFontTx/>
              <a:buNone/>
            </a:pPr>
            <a:r>
              <a:rPr lang="en-US" altLang="en-US" sz="2400"/>
              <a:t>       f(x,y)*g(x,y) =1/mn </a:t>
            </a:r>
            <a:r>
              <a:rPr lang="en-US" altLang="en-US" sz="4400">
                <a:sym typeface="Symbol" panose="05050102010706020507" pitchFamily="18" charset="2"/>
              </a:rPr>
              <a:t></a:t>
            </a:r>
            <a:r>
              <a:rPr lang="en-US" altLang="en-US" sz="2400"/>
              <a:t>   </a:t>
            </a:r>
            <a:r>
              <a:rPr lang="en-US" altLang="en-US" sz="4400">
                <a:sym typeface="Symbol" panose="05050102010706020507" pitchFamily="18" charset="2"/>
              </a:rPr>
              <a:t></a:t>
            </a:r>
            <a:r>
              <a:rPr lang="en-US" altLang="en-US">
                <a:sym typeface="Symbol" panose="05050102010706020507" pitchFamily="18" charset="2"/>
              </a:rPr>
              <a:t> </a:t>
            </a:r>
            <a:r>
              <a:rPr lang="en-US" altLang="en-US" sz="2400">
                <a:sym typeface="Symbol" panose="05050102010706020507" pitchFamily="18" charset="2"/>
              </a:rPr>
              <a:t>f(, ) g(x+ , y+ )</a:t>
            </a:r>
          </a:p>
          <a:p>
            <a:pPr eaLnBrk="1" hangingPunct="1">
              <a:lnSpc>
                <a:spcPct val="65000"/>
              </a:lnSpc>
              <a:spcBef>
                <a:spcPct val="30000"/>
              </a:spcBef>
              <a:buFontTx/>
              <a:buNone/>
            </a:pPr>
            <a:r>
              <a:rPr lang="en-US" altLang="en-US" sz="2400">
                <a:sym typeface="Symbol" panose="05050102010706020507" pitchFamily="18" charset="2"/>
              </a:rPr>
              <a:t>                                       =0   =0</a:t>
            </a:r>
          </a:p>
          <a:p>
            <a:pPr eaLnBrk="1" hangingPunct="1">
              <a:lnSpc>
                <a:spcPct val="65000"/>
              </a:lnSpc>
              <a:spcBef>
                <a:spcPct val="30000"/>
              </a:spcBef>
              <a:buFontTx/>
              <a:buNone/>
            </a:pPr>
            <a:endParaRPr lang="en-US" altLang="en-US" sz="2400">
              <a:sym typeface="Symbol" panose="05050102010706020507" pitchFamily="18" charset="2"/>
            </a:endParaRPr>
          </a:p>
          <a:p>
            <a:pPr eaLnBrk="1" hangingPunct="1">
              <a:lnSpc>
                <a:spcPct val="65000"/>
              </a:lnSpc>
              <a:spcBef>
                <a:spcPct val="30000"/>
              </a:spcBef>
              <a:buFontTx/>
              <a:buNone/>
            </a:pPr>
            <a:endParaRPr lang="en-US" altLang="en-US" sz="2400">
              <a:sym typeface="Symbol" panose="05050102010706020507" pitchFamily="18" charset="2"/>
            </a:endParaRPr>
          </a:p>
        </p:txBody>
      </p:sp>
    </p:spTree>
    <p:extLst>
      <p:ext uri="{BB962C8B-B14F-4D97-AF65-F5344CB8AC3E}">
        <p14:creationId xmlns:p14="http://schemas.microsoft.com/office/powerpoint/2010/main" val="3573594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A23717-68C3-4A7B-B88D-0FA83DD949A3}"/>
              </a:ext>
            </a:extLst>
          </p:cNvPr>
          <p:cNvSpPr/>
          <p:nvPr/>
        </p:nvSpPr>
        <p:spPr>
          <a:xfrm>
            <a:off x="1066799" y="1180099"/>
            <a:ext cx="10141527" cy="3170099"/>
          </a:xfrm>
          <a:prstGeom prst="rect">
            <a:avLst/>
          </a:prstGeom>
        </p:spPr>
        <p:txBody>
          <a:bodyPr wrap="square">
            <a:spAutoFit/>
          </a:bodyPr>
          <a:lstStyle/>
          <a:p>
            <a:r>
              <a:rPr lang="en-US" sz="3600" b="1" dirty="0"/>
              <a:t>Machine Learning</a:t>
            </a:r>
          </a:p>
          <a:p>
            <a:endParaRPr lang="en-US" dirty="0"/>
          </a:p>
          <a:p>
            <a:endParaRPr lang="en-US" dirty="0"/>
          </a:p>
          <a:p>
            <a:r>
              <a:rPr lang="en-US" sz="3200" dirty="0"/>
              <a:t>Machine learning is an application of artificial intelligence (AI) that provides systems the ability to automatically learn and improve from experience without being explicitly programmed.</a:t>
            </a:r>
          </a:p>
        </p:txBody>
      </p:sp>
    </p:spTree>
    <p:extLst>
      <p:ext uri="{BB962C8B-B14F-4D97-AF65-F5344CB8AC3E}">
        <p14:creationId xmlns:p14="http://schemas.microsoft.com/office/powerpoint/2010/main" val="12945131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a:extLst>
              <a:ext uri="{FF2B5EF4-FFF2-40B4-BE49-F238E27FC236}">
                <a16:creationId xmlns:a16="http://schemas.microsoft.com/office/drawing/2014/main" id="{C1D842A3-06D1-4608-9F70-262FF88B4F31}"/>
              </a:ext>
            </a:extLst>
          </p:cNvPr>
          <p:cNvSpPr txBox="1">
            <a:spLocks noChangeArrowheads="1"/>
          </p:cNvSpPr>
          <p:nvPr/>
        </p:nvSpPr>
        <p:spPr bwMode="auto">
          <a:xfrm>
            <a:off x="1905000" y="0"/>
            <a:ext cx="8305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400"/>
              <a:t> </a:t>
            </a:r>
            <a:r>
              <a:rPr lang="en-US" altLang="en-US" b="1">
                <a:solidFill>
                  <a:srgbClr val="FF0000"/>
                </a:solidFill>
              </a:rPr>
              <a:t>Convoluting a 3x3  filter</a:t>
            </a:r>
          </a:p>
        </p:txBody>
      </p:sp>
      <p:graphicFrame>
        <p:nvGraphicFramePr>
          <p:cNvPr id="10505" name="Group 265">
            <a:extLst>
              <a:ext uri="{FF2B5EF4-FFF2-40B4-BE49-F238E27FC236}">
                <a16:creationId xmlns:a16="http://schemas.microsoft.com/office/drawing/2014/main" id="{19985226-CBCF-4BDA-B959-4C64EE777ADA}"/>
              </a:ext>
            </a:extLst>
          </p:cNvPr>
          <p:cNvGraphicFramePr>
            <a:graphicFrameLocks noGrp="1"/>
          </p:cNvGraphicFramePr>
          <p:nvPr/>
        </p:nvGraphicFramePr>
        <p:xfrm>
          <a:off x="2209801" y="990600"/>
          <a:ext cx="2697163" cy="2300289"/>
        </p:xfrm>
        <a:graphic>
          <a:graphicData uri="http://schemas.openxmlformats.org/drawingml/2006/table">
            <a:tbl>
              <a:tblPr/>
              <a:tblGrid>
                <a:gridCol w="515938">
                  <a:extLst>
                    <a:ext uri="{9D8B030D-6E8A-4147-A177-3AD203B41FA5}">
                      <a16:colId xmlns:a16="http://schemas.microsoft.com/office/drawing/2014/main" val="20000"/>
                    </a:ext>
                  </a:extLst>
                </a:gridCol>
                <a:gridCol w="515937">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509588">
                  <a:extLst>
                    <a:ext uri="{9D8B030D-6E8A-4147-A177-3AD203B41FA5}">
                      <a16:colId xmlns:a16="http://schemas.microsoft.com/office/drawing/2014/main" val="20003"/>
                    </a:ext>
                  </a:extLst>
                </a:gridCol>
                <a:gridCol w="584200">
                  <a:extLst>
                    <a:ext uri="{9D8B030D-6E8A-4147-A177-3AD203B41FA5}">
                      <a16:colId xmlns:a16="http://schemas.microsoft.com/office/drawing/2014/main" val="20004"/>
                    </a:ext>
                  </a:extLst>
                </a:gridCol>
              </a:tblGrid>
              <a:tr h="4603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7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19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Times New Roman" panose="02020603050405020304" pitchFamily="18" charset="0"/>
                        </a:rPr>
                        <a:t>48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2569" name="Text Box 180">
            <a:extLst>
              <a:ext uri="{FF2B5EF4-FFF2-40B4-BE49-F238E27FC236}">
                <a16:creationId xmlns:a16="http://schemas.microsoft.com/office/drawing/2014/main" id="{BDF48003-B69E-4FBA-A4E9-5C45F43E625A}"/>
              </a:ext>
            </a:extLst>
          </p:cNvPr>
          <p:cNvSpPr txBox="1">
            <a:spLocks noChangeArrowheads="1"/>
          </p:cNvSpPr>
          <p:nvPr/>
        </p:nvSpPr>
        <p:spPr bwMode="auto">
          <a:xfrm>
            <a:off x="7604125" y="31654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aphicFrame>
        <p:nvGraphicFramePr>
          <p:cNvPr id="10497" name="Group 257">
            <a:extLst>
              <a:ext uri="{FF2B5EF4-FFF2-40B4-BE49-F238E27FC236}">
                <a16:creationId xmlns:a16="http://schemas.microsoft.com/office/drawing/2014/main" id="{58845F2E-0F1A-49F3-B36E-32CA2243E9CB}"/>
              </a:ext>
            </a:extLst>
          </p:cNvPr>
          <p:cNvGraphicFramePr>
            <a:graphicFrameLocks noGrp="1"/>
          </p:cNvGraphicFramePr>
          <p:nvPr/>
        </p:nvGraphicFramePr>
        <p:xfrm>
          <a:off x="7391400" y="990600"/>
          <a:ext cx="1752600" cy="1676400"/>
        </p:xfrm>
        <a:graphic>
          <a:graphicData uri="http://schemas.openxmlformats.org/drawingml/2006/table">
            <a:tbl>
              <a:tblPr/>
              <a:tblGrid>
                <a:gridCol w="584200">
                  <a:extLst>
                    <a:ext uri="{9D8B030D-6E8A-4147-A177-3AD203B41FA5}">
                      <a16:colId xmlns:a16="http://schemas.microsoft.com/office/drawing/2014/main" val="20000"/>
                    </a:ext>
                  </a:extLst>
                </a:gridCol>
                <a:gridCol w="584200">
                  <a:extLst>
                    <a:ext uri="{9D8B030D-6E8A-4147-A177-3AD203B41FA5}">
                      <a16:colId xmlns:a16="http://schemas.microsoft.com/office/drawing/2014/main" val="20001"/>
                    </a:ext>
                  </a:extLst>
                </a:gridCol>
                <a:gridCol w="584200">
                  <a:extLst>
                    <a:ext uri="{9D8B030D-6E8A-4147-A177-3AD203B41FA5}">
                      <a16:colId xmlns:a16="http://schemas.microsoft.com/office/drawing/2014/main" val="20002"/>
                    </a:ext>
                  </a:extLst>
                </a:gridCol>
              </a:tblGrid>
              <a:tr h="558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8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88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2590" name="Text Box 258">
            <a:extLst>
              <a:ext uri="{FF2B5EF4-FFF2-40B4-BE49-F238E27FC236}">
                <a16:creationId xmlns:a16="http://schemas.microsoft.com/office/drawing/2014/main" id="{35AB4BD8-1AC0-463A-9B86-C990BD5D28B0}"/>
              </a:ext>
            </a:extLst>
          </p:cNvPr>
          <p:cNvSpPr txBox="1">
            <a:spLocks noChangeArrowheads="1"/>
          </p:cNvSpPr>
          <p:nvPr/>
        </p:nvSpPr>
        <p:spPr bwMode="auto">
          <a:xfrm>
            <a:off x="3505200" y="37338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 F</a:t>
            </a:r>
          </a:p>
        </p:txBody>
      </p:sp>
      <p:sp>
        <p:nvSpPr>
          <p:cNvPr id="22591" name="Text Box 259">
            <a:extLst>
              <a:ext uri="{FF2B5EF4-FFF2-40B4-BE49-F238E27FC236}">
                <a16:creationId xmlns:a16="http://schemas.microsoft.com/office/drawing/2014/main" id="{AE4A2CFC-7FC1-43CC-9BE2-90830FCA3A71}"/>
              </a:ext>
            </a:extLst>
          </p:cNvPr>
          <p:cNvSpPr txBox="1">
            <a:spLocks noChangeArrowheads="1"/>
          </p:cNvSpPr>
          <p:nvPr/>
        </p:nvSpPr>
        <p:spPr bwMode="auto">
          <a:xfrm>
            <a:off x="7848600" y="289560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 M</a:t>
            </a:r>
          </a:p>
        </p:txBody>
      </p:sp>
      <p:sp>
        <p:nvSpPr>
          <p:cNvPr id="22592" name="Text Box 260">
            <a:extLst>
              <a:ext uri="{FF2B5EF4-FFF2-40B4-BE49-F238E27FC236}">
                <a16:creationId xmlns:a16="http://schemas.microsoft.com/office/drawing/2014/main" id="{CC9EAE20-B3AE-4DD3-818B-2BEFB699BE1E}"/>
              </a:ext>
            </a:extLst>
          </p:cNvPr>
          <p:cNvSpPr txBox="1">
            <a:spLocks noChangeArrowheads="1"/>
          </p:cNvSpPr>
          <p:nvPr/>
        </p:nvSpPr>
        <p:spPr bwMode="auto">
          <a:xfrm>
            <a:off x="2286000" y="4419601"/>
            <a:ext cx="7924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  If the image F is convoluted with  the filter M what is the value of the shaded pixel?</a:t>
            </a:r>
          </a:p>
        </p:txBody>
      </p:sp>
    </p:spTree>
    <p:extLst>
      <p:ext uri="{BB962C8B-B14F-4D97-AF65-F5344CB8AC3E}">
        <p14:creationId xmlns:p14="http://schemas.microsoft.com/office/powerpoint/2010/main" val="1839524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603" name="Group 27">
            <a:extLst>
              <a:ext uri="{FF2B5EF4-FFF2-40B4-BE49-F238E27FC236}">
                <a16:creationId xmlns:a16="http://schemas.microsoft.com/office/drawing/2014/main" id="{710D07DB-25CF-4BBF-B27B-8D9232A419D3}"/>
              </a:ext>
            </a:extLst>
          </p:cNvPr>
          <p:cNvGraphicFramePr>
            <a:graphicFrameLocks noGrp="1"/>
          </p:cNvGraphicFramePr>
          <p:nvPr>
            <p:extLst>
              <p:ext uri="{D42A27DB-BD31-4B8C-83A1-F6EECF244321}">
                <p14:modId xmlns:p14="http://schemas.microsoft.com/office/powerpoint/2010/main" val="3278029601"/>
              </p:ext>
            </p:extLst>
          </p:nvPr>
        </p:nvGraphicFramePr>
        <p:xfrm>
          <a:off x="1581150" y="1219200"/>
          <a:ext cx="2042895" cy="2035728"/>
        </p:xfrm>
        <a:graphic>
          <a:graphicData uri="http://schemas.openxmlformats.org/drawingml/2006/table">
            <a:tbl>
              <a:tblPr/>
              <a:tblGrid>
                <a:gridCol w="680965">
                  <a:extLst>
                    <a:ext uri="{9D8B030D-6E8A-4147-A177-3AD203B41FA5}">
                      <a16:colId xmlns:a16="http://schemas.microsoft.com/office/drawing/2014/main" val="20000"/>
                    </a:ext>
                  </a:extLst>
                </a:gridCol>
                <a:gridCol w="680965">
                  <a:extLst>
                    <a:ext uri="{9D8B030D-6E8A-4147-A177-3AD203B41FA5}">
                      <a16:colId xmlns:a16="http://schemas.microsoft.com/office/drawing/2014/main" val="20001"/>
                    </a:ext>
                  </a:extLst>
                </a:gridCol>
                <a:gridCol w="680965">
                  <a:extLst>
                    <a:ext uri="{9D8B030D-6E8A-4147-A177-3AD203B41FA5}">
                      <a16:colId xmlns:a16="http://schemas.microsoft.com/office/drawing/2014/main" val="20002"/>
                    </a:ext>
                  </a:extLst>
                </a:gridCol>
              </a:tblGrid>
              <a:tr h="60837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136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36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 name="Group 27">
            <a:extLst>
              <a:ext uri="{FF2B5EF4-FFF2-40B4-BE49-F238E27FC236}">
                <a16:creationId xmlns:a16="http://schemas.microsoft.com/office/drawing/2014/main" id="{19BBF79B-7F2B-425E-8194-63AB6AD5A2C5}"/>
              </a:ext>
            </a:extLst>
          </p:cNvPr>
          <p:cNvGraphicFramePr>
            <a:graphicFrameLocks noGrp="1"/>
          </p:cNvGraphicFramePr>
          <p:nvPr>
            <p:extLst>
              <p:ext uri="{D42A27DB-BD31-4B8C-83A1-F6EECF244321}">
                <p14:modId xmlns:p14="http://schemas.microsoft.com/office/powerpoint/2010/main" val="3641036257"/>
              </p:ext>
            </p:extLst>
          </p:nvPr>
        </p:nvGraphicFramePr>
        <p:xfrm>
          <a:off x="4104488" y="1221996"/>
          <a:ext cx="2162088" cy="1953260"/>
        </p:xfrm>
        <a:graphic>
          <a:graphicData uri="http://schemas.openxmlformats.org/drawingml/2006/table">
            <a:tbl>
              <a:tblPr/>
              <a:tblGrid>
                <a:gridCol w="720696">
                  <a:extLst>
                    <a:ext uri="{9D8B030D-6E8A-4147-A177-3AD203B41FA5}">
                      <a16:colId xmlns:a16="http://schemas.microsoft.com/office/drawing/2014/main" val="20000"/>
                    </a:ext>
                  </a:extLst>
                </a:gridCol>
                <a:gridCol w="720696">
                  <a:extLst>
                    <a:ext uri="{9D8B030D-6E8A-4147-A177-3AD203B41FA5}">
                      <a16:colId xmlns:a16="http://schemas.microsoft.com/office/drawing/2014/main" val="20001"/>
                    </a:ext>
                  </a:extLst>
                </a:gridCol>
                <a:gridCol w="720696">
                  <a:extLst>
                    <a:ext uri="{9D8B030D-6E8A-4147-A177-3AD203B41FA5}">
                      <a16:colId xmlns:a16="http://schemas.microsoft.com/office/drawing/2014/main" val="20002"/>
                    </a:ext>
                  </a:extLst>
                </a:gridCol>
              </a:tblGrid>
              <a:tr h="660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47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9" name="Group 27">
            <a:extLst>
              <a:ext uri="{FF2B5EF4-FFF2-40B4-BE49-F238E27FC236}">
                <a16:creationId xmlns:a16="http://schemas.microsoft.com/office/drawing/2014/main" id="{EE502806-FFF4-4424-9FC0-9D6569D29EBC}"/>
              </a:ext>
            </a:extLst>
          </p:cNvPr>
          <p:cNvGraphicFramePr>
            <a:graphicFrameLocks noGrp="1"/>
          </p:cNvGraphicFramePr>
          <p:nvPr>
            <p:extLst>
              <p:ext uri="{D42A27DB-BD31-4B8C-83A1-F6EECF244321}">
                <p14:modId xmlns:p14="http://schemas.microsoft.com/office/powerpoint/2010/main" val="1140356831"/>
              </p:ext>
            </p:extLst>
          </p:nvPr>
        </p:nvGraphicFramePr>
        <p:xfrm>
          <a:off x="6596018" y="1221996"/>
          <a:ext cx="2162088" cy="1953260"/>
        </p:xfrm>
        <a:graphic>
          <a:graphicData uri="http://schemas.openxmlformats.org/drawingml/2006/table">
            <a:tbl>
              <a:tblPr/>
              <a:tblGrid>
                <a:gridCol w="720696">
                  <a:extLst>
                    <a:ext uri="{9D8B030D-6E8A-4147-A177-3AD203B41FA5}">
                      <a16:colId xmlns:a16="http://schemas.microsoft.com/office/drawing/2014/main" val="20000"/>
                    </a:ext>
                  </a:extLst>
                </a:gridCol>
                <a:gridCol w="720696">
                  <a:extLst>
                    <a:ext uri="{9D8B030D-6E8A-4147-A177-3AD203B41FA5}">
                      <a16:colId xmlns:a16="http://schemas.microsoft.com/office/drawing/2014/main" val="20001"/>
                    </a:ext>
                  </a:extLst>
                </a:gridCol>
                <a:gridCol w="720696">
                  <a:extLst>
                    <a:ext uri="{9D8B030D-6E8A-4147-A177-3AD203B41FA5}">
                      <a16:colId xmlns:a16="http://schemas.microsoft.com/office/drawing/2014/main" val="20002"/>
                    </a:ext>
                  </a:extLst>
                </a:gridCol>
              </a:tblGrid>
              <a:tr h="660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47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0" name="Group 27">
            <a:extLst>
              <a:ext uri="{FF2B5EF4-FFF2-40B4-BE49-F238E27FC236}">
                <a16:creationId xmlns:a16="http://schemas.microsoft.com/office/drawing/2014/main" id="{A96312BD-BC2D-4155-B99F-630D2CEB3D16}"/>
              </a:ext>
            </a:extLst>
          </p:cNvPr>
          <p:cNvGraphicFramePr>
            <a:graphicFrameLocks noGrp="1"/>
          </p:cNvGraphicFramePr>
          <p:nvPr>
            <p:extLst>
              <p:ext uri="{D42A27DB-BD31-4B8C-83A1-F6EECF244321}">
                <p14:modId xmlns:p14="http://schemas.microsoft.com/office/powerpoint/2010/main" val="3469830738"/>
              </p:ext>
            </p:extLst>
          </p:nvPr>
        </p:nvGraphicFramePr>
        <p:xfrm>
          <a:off x="9171438" y="1221996"/>
          <a:ext cx="2162088" cy="1953260"/>
        </p:xfrm>
        <a:graphic>
          <a:graphicData uri="http://schemas.openxmlformats.org/drawingml/2006/table">
            <a:tbl>
              <a:tblPr/>
              <a:tblGrid>
                <a:gridCol w="720696">
                  <a:extLst>
                    <a:ext uri="{9D8B030D-6E8A-4147-A177-3AD203B41FA5}">
                      <a16:colId xmlns:a16="http://schemas.microsoft.com/office/drawing/2014/main" val="20000"/>
                    </a:ext>
                  </a:extLst>
                </a:gridCol>
                <a:gridCol w="720696">
                  <a:extLst>
                    <a:ext uri="{9D8B030D-6E8A-4147-A177-3AD203B41FA5}">
                      <a16:colId xmlns:a16="http://schemas.microsoft.com/office/drawing/2014/main" val="20001"/>
                    </a:ext>
                  </a:extLst>
                </a:gridCol>
                <a:gridCol w="720696">
                  <a:extLst>
                    <a:ext uri="{9D8B030D-6E8A-4147-A177-3AD203B41FA5}">
                      <a16:colId xmlns:a16="http://schemas.microsoft.com/office/drawing/2014/main" val="20002"/>
                    </a:ext>
                  </a:extLst>
                </a:gridCol>
              </a:tblGrid>
              <a:tr h="6604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747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3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rPr>
                        <a:t>  -1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extBox 1">
            <a:extLst>
              <a:ext uri="{FF2B5EF4-FFF2-40B4-BE49-F238E27FC236}">
                <a16:creationId xmlns:a16="http://schemas.microsoft.com/office/drawing/2014/main" id="{1D1C0A37-A25D-4160-9518-64DDF34E1C3B}"/>
              </a:ext>
            </a:extLst>
          </p:cNvPr>
          <p:cNvSpPr txBox="1"/>
          <p:nvPr/>
        </p:nvSpPr>
        <p:spPr>
          <a:xfrm>
            <a:off x="1468073" y="4110606"/>
            <a:ext cx="10024844" cy="369332"/>
          </a:xfrm>
          <a:prstGeom prst="rect">
            <a:avLst/>
          </a:prstGeom>
          <a:noFill/>
        </p:spPr>
        <p:txBody>
          <a:bodyPr wrap="square" rtlCol="0">
            <a:spAutoFit/>
          </a:bodyPr>
          <a:lstStyle/>
          <a:p>
            <a:r>
              <a:rPr lang="en-US" dirty="0"/>
              <a:t>  Vertical  lines                                horizontal lines                     horizontal edges                              curve                    </a:t>
            </a:r>
          </a:p>
        </p:txBody>
      </p:sp>
    </p:spTree>
    <p:extLst>
      <p:ext uri="{BB962C8B-B14F-4D97-AF65-F5344CB8AC3E}">
        <p14:creationId xmlns:p14="http://schemas.microsoft.com/office/powerpoint/2010/main" val="608380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DF079D-8B52-47A7-8774-FDB9BBE24CD7}"/>
              </a:ext>
            </a:extLst>
          </p:cNvPr>
          <p:cNvSpPr/>
          <p:nvPr/>
        </p:nvSpPr>
        <p:spPr>
          <a:xfrm>
            <a:off x="1551963" y="2413338"/>
            <a:ext cx="9026554" cy="1938992"/>
          </a:xfrm>
          <a:prstGeom prst="rect">
            <a:avLst/>
          </a:prstGeom>
        </p:spPr>
        <p:txBody>
          <a:bodyPr wrap="square">
            <a:spAutoFit/>
          </a:bodyPr>
          <a:lstStyle/>
          <a:p>
            <a:r>
              <a:rPr lang="en-US" sz="2000" b="1" dirty="0"/>
              <a:t>Convolutions</a:t>
            </a:r>
          </a:p>
          <a:p>
            <a:endParaRPr lang="en-US" sz="2000" b="1" dirty="0"/>
          </a:p>
          <a:p>
            <a:r>
              <a:rPr lang="en-US" sz="2000" dirty="0"/>
              <a:t>CNN’s make use of </a:t>
            </a:r>
            <a:r>
              <a:rPr lang="en-US" sz="2000" b="1" dirty="0"/>
              <a:t>filters </a:t>
            </a:r>
            <a:r>
              <a:rPr lang="en-US" sz="2000" dirty="0"/>
              <a:t>(also known as kernels), to detect what features, such as edges, are present throughout an image. A filter is just a matrix of values, called weights, that are trained to detect specific features. The filter moves over each part of the image to check if the feature it is meant to detect is present.</a:t>
            </a:r>
          </a:p>
        </p:txBody>
      </p:sp>
    </p:spTree>
    <p:extLst>
      <p:ext uri="{BB962C8B-B14F-4D97-AF65-F5344CB8AC3E}">
        <p14:creationId xmlns:p14="http://schemas.microsoft.com/office/powerpoint/2010/main" val="2604270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BD3EA9-5B3F-4572-88EB-DDD77AF79D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952597"/>
            <a:ext cx="4419600" cy="2657475"/>
          </a:xfrm>
          <a:prstGeom prst="rect">
            <a:avLst/>
          </a:prstGeom>
        </p:spPr>
      </p:pic>
      <p:sp>
        <p:nvSpPr>
          <p:cNvPr id="4" name="TextBox 3">
            <a:extLst>
              <a:ext uri="{FF2B5EF4-FFF2-40B4-BE49-F238E27FC236}">
                <a16:creationId xmlns:a16="http://schemas.microsoft.com/office/drawing/2014/main" id="{64F2E9E1-0E3E-4BE9-8DC8-FCE5AF66DC7E}"/>
              </a:ext>
            </a:extLst>
          </p:cNvPr>
          <p:cNvSpPr txBox="1"/>
          <p:nvPr/>
        </p:nvSpPr>
        <p:spPr>
          <a:xfrm>
            <a:off x="2627894" y="4272650"/>
            <a:ext cx="7483151" cy="923330"/>
          </a:xfrm>
          <a:prstGeom prst="rect">
            <a:avLst/>
          </a:prstGeom>
          <a:noFill/>
        </p:spPr>
        <p:txBody>
          <a:bodyPr wrap="square" rtlCol="0">
            <a:spAutoFit/>
          </a:bodyPr>
          <a:lstStyle/>
          <a:p>
            <a:r>
              <a:rPr lang="en-US"/>
              <a:t>When the feature is present in part of an image, the convolution operation between the filter and that part of the image results in a real number with a high value. If the feature is not present, the resulting value is low.</a:t>
            </a:r>
            <a:endParaRPr lang="en-US" dirty="0"/>
          </a:p>
        </p:txBody>
      </p:sp>
    </p:spTree>
    <p:extLst>
      <p:ext uri="{BB962C8B-B14F-4D97-AF65-F5344CB8AC3E}">
        <p14:creationId xmlns:p14="http://schemas.microsoft.com/office/powerpoint/2010/main" val="4097943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A587B-B9E5-43FC-8B23-53CDD7A09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0925" y="1600200"/>
            <a:ext cx="5010150" cy="3657600"/>
          </a:xfrm>
          <a:prstGeom prst="rect">
            <a:avLst/>
          </a:prstGeom>
        </p:spPr>
      </p:pic>
    </p:spTree>
    <p:extLst>
      <p:ext uri="{BB962C8B-B14F-4D97-AF65-F5344CB8AC3E}">
        <p14:creationId xmlns:p14="http://schemas.microsoft.com/office/powerpoint/2010/main" val="23413961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標題 1">
            <a:extLst>
              <a:ext uri="{FF2B5EF4-FFF2-40B4-BE49-F238E27FC236}">
                <a16:creationId xmlns:a16="http://schemas.microsoft.com/office/drawing/2014/main" id="{B6217890-9F06-460D-A447-DF08670166D6}"/>
              </a:ext>
            </a:extLst>
          </p:cNvPr>
          <p:cNvSpPr>
            <a:spLocks noGrp="1" noChangeArrowheads="1"/>
          </p:cNvSpPr>
          <p:nvPr>
            <p:ph type="title"/>
          </p:nvPr>
        </p:nvSpPr>
        <p:spPr>
          <a:xfrm>
            <a:off x="2152650" y="365126"/>
            <a:ext cx="7886700" cy="1325563"/>
          </a:xfrm>
        </p:spPr>
        <p:txBody>
          <a:bodyPr/>
          <a:lstStyle/>
          <a:p>
            <a:r>
              <a:rPr lang="en-US" altLang="zh-TW"/>
              <a:t>Color image: RGB 3 channels</a:t>
            </a:r>
            <a:endParaRPr lang="zh-TW" altLang="en-US"/>
          </a:p>
        </p:txBody>
      </p:sp>
      <p:graphicFrame>
        <p:nvGraphicFramePr>
          <p:cNvPr id="6" name="內容版面配置區 3">
            <a:extLst>
              <a:ext uri="{FF2B5EF4-FFF2-40B4-BE49-F238E27FC236}">
                <a16:creationId xmlns:a16="http://schemas.microsoft.com/office/drawing/2014/main" id="{1E8F2D59-40AB-42FC-89A3-857012384DF9}"/>
              </a:ext>
            </a:extLst>
          </p:cNvPr>
          <p:cNvGraphicFramePr>
            <a:graphicFrameLocks/>
          </p:cNvGraphicFramePr>
          <p:nvPr/>
        </p:nvGraphicFramePr>
        <p:xfrm>
          <a:off x="6478589"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a:extLst>
              <a:ext uri="{FF2B5EF4-FFF2-40B4-BE49-F238E27FC236}">
                <a16:creationId xmlns:a16="http://schemas.microsoft.com/office/drawing/2014/main" id="{4ABCFA6F-4D23-4D7A-8F3D-75A1881C14BA}"/>
              </a:ext>
            </a:extLst>
          </p:cNvPr>
          <p:cNvGraphicFramePr>
            <a:graphicFrameLocks/>
          </p:cNvGraphicFramePr>
          <p:nvPr/>
        </p:nvGraphicFramePr>
        <p:xfrm>
          <a:off x="6642101"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a:extLst>
              <a:ext uri="{FF2B5EF4-FFF2-40B4-BE49-F238E27FC236}">
                <a16:creationId xmlns:a16="http://schemas.microsoft.com/office/drawing/2014/main" id="{A8A281B9-3FE4-42C5-80C7-67188C68C350}"/>
              </a:ext>
            </a:extLst>
          </p:cNvPr>
          <p:cNvGraphicFramePr>
            <a:graphicFrameLocks/>
          </p:cNvGraphicFramePr>
          <p:nvPr/>
        </p:nvGraphicFramePr>
        <p:xfrm>
          <a:off x="6848476"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a:extLst>
              <a:ext uri="{FF2B5EF4-FFF2-40B4-BE49-F238E27FC236}">
                <a16:creationId xmlns:a16="http://schemas.microsoft.com/office/drawing/2014/main" id="{B0818CA1-9CE2-4D9A-BC52-433BB2E3B0E4}"/>
              </a:ext>
            </a:extLst>
          </p:cNvPr>
          <p:cNvGraphicFramePr>
            <a:graphicFrameLocks noGrp="1"/>
          </p:cNvGraphicFramePr>
          <p:nvPr/>
        </p:nvGraphicFramePr>
        <p:xfrm>
          <a:off x="4491039"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a:extLst>
              <a:ext uri="{FF2B5EF4-FFF2-40B4-BE49-F238E27FC236}">
                <a16:creationId xmlns:a16="http://schemas.microsoft.com/office/drawing/2014/main" id="{14F259A1-77E6-4B25-9191-7EC8D72E93EB}"/>
              </a:ext>
            </a:extLst>
          </p:cNvPr>
          <p:cNvSpPr txBox="1">
            <a:spLocks noChangeArrowheads="1"/>
          </p:cNvSpPr>
          <p:nvPr/>
        </p:nvSpPr>
        <p:spPr bwMode="auto">
          <a:xfrm>
            <a:off x="6200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1</a:t>
            </a:r>
            <a:endParaRPr lang="zh-TW" altLang="en-US" sz="2400"/>
          </a:p>
        </p:txBody>
      </p:sp>
      <p:graphicFrame>
        <p:nvGraphicFramePr>
          <p:cNvPr id="11" name="表格 10">
            <a:extLst>
              <a:ext uri="{FF2B5EF4-FFF2-40B4-BE49-F238E27FC236}">
                <a16:creationId xmlns:a16="http://schemas.microsoft.com/office/drawing/2014/main" id="{47A30278-F057-433C-8D9E-D72C00CBC92B}"/>
              </a:ext>
            </a:extLst>
          </p:cNvPr>
          <p:cNvGraphicFramePr>
            <a:graphicFrameLocks noGrp="1"/>
          </p:cNvGraphicFramePr>
          <p:nvPr/>
        </p:nvGraphicFramePr>
        <p:xfrm>
          <a:off x="7496176"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a:extLst>
              <a:ext uri="{FF2B5EF4-FFF2-40B4-BE49-F238E27FC236}">
                <a16:creationId xmlns:a16="http://schemas.microsoft.com/office/drawing/2014/main" id="{425BAD09-8192-406A-B29D-C52BEDE1600F}"/>
              </a:ext>
            </a:extLst>
          </p:cNvPr>
          <p:cNvSpPr txBox="1">
            <a:spLocks noChangeArrowheads="1"/>
          </p:cNvSpPr>
          <p:nvPr/>
        </p:nvSpPr>
        <p:spPr bwMode="auto">
          <a:xfrm>
            <a:off x="9204325" y="2301876"/>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algn="ctr" eaLnBrk="1" hangingPunct="1">
              <a:spcBef>
                <a:spcPct val="0"/>
              </a:spcBef>
              <a:buClrTx/>
              <a:buFontTx/>
              <a:buNone/>
            </a:pPr>
            <a:r>
              <a:rPr lang="en-US" altLang="zh-TW" sz="2400"/>
              <a:t>Filter 2</a:t>
            </a:r>
            <a:endParaRPr lang="zh-TW" altLang="en-US" sz="2400"/>
          </a:p>
        </p:txBody>
      </p:sp>
      <p:graphicFrame>
        <p:nvGraphicFramePr>
          <p:cNvPr id="13" name="表格 12">
            <a:extLst>
              <a:ext uri="{FF2B5EF4-FFF2-40B4-BE49-F238E27FC236}">
                <a16:creationId xmlns:a16="http://schemas.microsoft.com/office/drawing/2014/main" id="{63E18882-2A9E-40C1-BBE8-00E19DEA522A}"/>
              </a:ext>
            </a:extLst>
          </p:cNvPr>
          <p:cNvGraphicFramePr>
            <a:graphicFrameLocks noGrp="1"/>
          </p:cNvGraphicFramePr>
          <p:nvPr/>
        </p:nvGraphicFramePr>
        <p:xfrm>
          <a:off x="4643439"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a:extLst>
              <a:ext uri="{FF2B5EF4-FFF2-40B4-BE49-F238E27FC236}">
                <a16:creationId xmlns:a16="http://schemas.microsoft.com/office/drawing/2014/main" id="{F0709F39-88A4-487E-ABA3-8166293B6D1C}"/>
              </a:ext>
            </a:extLst>
          </p:cNvPr>
          <p:cNvGraphicFramePr>
            <a:graphicFrameLocks noGrp="1"/>
          </p:cNvGraphicFramePr>
          <p:nvPr/>
        </p:nvGraphicFramePr>
        <p:xfrm>
          <a:off x="4795839"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a:extLst>
              <a:ext uri="{FF2B5EF4-FFF2-40B4-BE49-F238E27FC236}">
                <a16:creationId xmlns:a16="http://schemas.microsoft.com/office/drawing/2014/main" id="{15A248C9-75DB-4093-8BD9-95F4FD184861}"/>
              </a:ext>
            </a:extLst>
          </p:cNvPr>
          <p:cNvGraphicFramePr>
            <a:graphicFrameLocks noGrp="1"/>
          </p:cNvGraphicFramePr>
          <p:nvPr/>
        </p:nvGraphicFramePr>
        <p:xfrm>
          <a:off x="7648576"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a:extLst>
              <a:ext uri="{FF2B5EF4-FFF2-40B4-BE49-F238E27FC236}">
                <a16:creationId xmlns:a16="http://schemas.microsoft.com/office/drawing/2014/main" id="{BF2DDF84-A905-42AB-B37A-7FDD53CE63F7}"/>
              </a:ext>
            </a:extLst>
          </p:cNvPr>
          <p:cNvGraphicFramePr>
            <a:graphicFrameLocks noGrp="1"/>
          </p:cNvGraphicFramePr>
          <p:nvPr/>
        </p:nvGraphicFramePr>
        <p:xfrm>
          <a:off x="7800976"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a:extLst>
              <a:ext uri="{FF2B5EF4-FFF2-40B4-BE49-F238E27FC236}">
                <a16:creationId xmlns:a16="http://schemas.microsoft.com/office/drawing/2014/main" id="{76822584-2DF5-4D2F-8F8E-A0084C476C3F}"/>
              </a:ext>
            </a:extLst>
          </p:cNvPr>
          <p:cNvSpPr/>
          <p:nvPr/>
        </p:nvSpPr>
        <p:spPr>
          <a:xfrm>
            <a:off x="5819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TW" altLang="en-US"/>
          </a:p>
        </p:txBody>
      </p:sp>
      <p:grpSp>
        <p:nvGrpSpPr>
          <p:cNvPr id="18" name="群組 17">
            <a:extLst>
              <a:ext uri="{FF2B5EF4-FFF2-40B4-BE49-F238E27FC236}">
                <a16:creationId xmlns:a16="http://schemas.microsoft.com/office/drawing/2014/main" id="{BB58B41C-5983-43F4-BFA6-F5ABACE1088D}"/>
              </a:ext>
            </a:extLst>
          </p:cNvPr>
          <p:cNvGrpSpPr>
            <a:grpSpLocks/>
          </p:cNvGrpSpPr>
          <p:nvPr/>
        </p:nvGrpSpPr>
        <p:grpSpPr bwMode="auto">
          <a:xfrm>
            <a:off x="1878014" y="3059113"/>
            <a:ext cx="3927475" cy="3630612"/>
            <a:chOff x="353684" y="3059766"/>
            <a:chExt cx="3927508" cy="3629534"/>
          </a:xfrm>
        </p:grpSpPr>
        <p:pic>
          <p:nvPicPr>
            <p:cNvPr id="13580" name="圖片 3">
              <a:extLst>
                <a:ext uri="{FF2B5EF4-FFF2-40B4-BE49-F238E27FC236}">
                  <a16:creationId xmlns:a16="http://schemas.microsoft.com/office/drawing/2014/main" id="{5289097F-598A-4E00-9625-D6DBB32342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81" name="文字方塊 16">
              <a:extLst>
                <a:ext uri="{FF2B5EF4-FFF2-40B4-BE49-F238E27FC236}">
                  <a16:creationId xmlns:a16="http://schemas.microsoft.com/office/drawing/2014/main" id="{233503E3-CDDF-4303-8619-6CA18C75170A}"/>
                </a:ext>
              </a:extLst>
            </p:cNvPr>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1"/>
                </a:buClr>
                <a:buFont typeface="Wingdings" panose="05000000000000000000" pitchFamily="2" charset="2"/>
                <a:buChar char="l"/>
                <a:defRPr sz="3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7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1143000" indent="-228600">
                <a:spcBef>
                  <a:spcPct val="20000"/>
                </a:spcBef>
                <a:buClr>
                  <a:schemeClr val="accent1"/>
                </a:buClr>
                <a:buFont typeface="Wingdings" panose="05000000000000000000" pitchFamily="2" charset="2"/>
                <a:buChar char="l"/>
                <a:defRPr sz="23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600200" indent="-228600">
                <a:spcBef>
                  <a:spcPct val="20000"/>
                </a:spcBef>
                <a:buClr>
                  <a:schemeClr val="accent1"/>
                </a:buClr>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2057400" indent="-228600">
                <a:spcBef>
                  <a:spcPct val="20000"/>
                </a:spcBef>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accent1"/>
                </a:buClr>
                <a:buFont typeface="Wingdings" panose="05000000000000000000" pitchFamily="2" charset="2"/>
                <a:buChar char=""/>
                <a:defRPr sz="2000">
                  <a:solidFill>
                    <a:schemeClr val="tx1"/>
                  </a:solidFill>
                  <a:latin typeface="Arial" panose="020B0604020202020204" pitchFamily="34" charset="0"/>
                  <a:ea typeface="Arial" panose="020B0604020202020204" pitchFamily="34" charset="0"/>
                  <a:cs typeface="Arial" panose="020B0604020202020204" pitchFamily="34" charset="0"/>
                </a:defRPr>
              </a:lvl9pPr>
            </a:lstStyle>
            <a:p>
              <a:pPr eaLnBrk="1" hangingPunct="1">
                <a:spcBef>
                  <a:spcPct val="0"/>
                </a:spcBef>
                <a:buClrTx/>
                <a:buFontTx/>
                <a:buNone/>
              </a:pPr>
              <a:r>
                <a:rPr lang="en-US" altLang="zh-TW" sz="2400"/>
                <a:t>Color image</a:t>
              </a:r>
              <a:endParaRPr lang="zh-TW" altLang="en-US" sz="2400"/>
            </a:p>
          </p:txBody>
        </p:sp>
      </p:grpSp>
    </p:spTree>
    <p:extLst>
      <p:ext uri="{BB962C8B-B14F-4D97-AF65-F5344CB8AC3E}">
        <p14:creationId xmlns:p14="http://schemas.microsoft.com/office/powerpoint/2010/main" val="25397814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A61CB7-B83B-4EE2-A909-FF4336792F5D}"/>
              </a:ext>
            </a:extLst>
          </p:cNvPr>
          <p:cNvPicPr>
            <a:picLocks noChangeAspect="1"/>
          </p:cNvPicPr>
          <p:nvPr/>
        </p:nvPicPr>
        <p:blipFill rotWithShape="1">
          <a:blip r:embed="rId2"/>
          <a:srcRect l="20163" t="29936" r="22542" b="25234"/>
          <a:stretch/>
        </p:blipFill>
        <p:spPr>
          <a:xfrm>
            <a:off x="1319134" y="1603948"/>
            <a:ext cx="9443804" cy="4467068"/>
          </a:xfrm>
          <a:prstGeom prst="rect">
            <a:avLst/>
          </a:prstGeom>
        </p:spPr>
      </p:pic>
      <p:sp>
        <p:nvSpPr>
          <p:cNvPr id="3" name="TextBox 2">
            <a:extLst>
              <a:ext uri="{FF2B5EF4-FFF2-40B4-BE49-F238E27FC236}">
                <a16:creationId xmlns:a16="http://schemas.microsoft.com/office/drawing/2014/main" id="{F5910D7E-5953-4F81-8B8D-9712BC9D4352}"/>
              </a:ext>
            </a:extLst>
          </p:cNvPr>
          <p:cNvSpPr txBox="1"/>
          <p:nvPr/>
        </p:nvSpPr>
        <p:spPr>
          <a:xfrm>
            <a:off x="3087974" y="494675"/>
            <a:ext cx="6190937" cy="584775"/>
          </a:xfrm>
          <a:prstGeom prst="rect">
            <a:avLst/>
          </a:prstGeom>
          <a:noFill/>
        </p:spPr>
        <p:txBody>
          <a:bodyPr wrap="square" rtlCol="0">
            <a:spAutoFit/>
          </a:bodyPr>
          <a:lstStyle/>
          <a:p>
            <a:pPr algn="ctr"/>
            <a:r>
              <a:rPr lang="en-US" sz="3200" b="1" dirty="0" err="1"/>
              <a:t>Strided</a:t>
            </a:r>
            <a:r>
              <a:rPr lang="en-US" sz="3200" b="1" dirty="0"/>
              <a:t> Convolution</a:t>
            </a:r>
          </a:p>
        </p:txBody>
      </p:sp>
    </p:spTree>
    <p:extLst>
      <p:ext uri="{BB962C8B-B14F-4D97-AF65-F5344CB8AC3E}">
        <p14:creationId xmlns:p14="http://schemas.microsoft.com/office/powerpoint/2010/main" val="385551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FDFDB-647F-4574-9017-02C5BF8AD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432" y="2634575"/>
            <a:ext cx="2972150" cy="500368"/>
          </a:xfrm>
          <a:prstGeom prst="rect">
            <a:avLst/>
          </a:prstGeom>
        </p:spPr>
      </p:pic>
      <p:sp>
        <p:nvSpPr>
          <p:cNvPr id="4" name="Rectangle 3">
            <a:extLst>
              <a:ext uri="{FF2B5EF4-FFF2-40B4-BE49-F238E27FC236}">
                <a16:creationId xmlns:a16="http://schemas.microsoft.com/office/drawing/2014/main" id="{6CE1EB02-5D7F-4A76-8CFC-003F271EF6BB}"/>
              </a:ext>
            </a:extLst>
          </p:cNvPr>
          <p:cNvSpPr/>
          <p:nvPr/>
        </p:nvSpPr>
        <p:spPr>
          <a:xfrm>
            <a:off x="1518406" y="1239041"/>
            <a:ext cx="8841997" cy="923330"/>
          </a:xfrm>
          <a:prstGeom prst="rect">
            <a:avLst/>
          </a:prstGeom>
        </p:spPr>
        <p:txBody>
          <a:bodyPr wrap="square">
            <a:spAutoFit/>
          </a:bodyPr>
          <a:lstStyle/>
          <a:p>
            <a:r>
              <a:rPr lang="en-US" dirty="0"/>
              <a:t>Additionally, a filter can be slid over the input image at varying intervals, using a </a:t>
            </a:r>
            <a:r>
              <a:rPr lang="en-US" b="1" dirty="0"/>
              <a:t>stride</a:t>
            </a:r>
            <a:r>
              <a:rPr lang="en-US" dirty="0"/>
              <a:t> value. The stride value dictates by how much the filter should move at each step. The output dimensions of a </a:t>
            </a:r>
            <a:r>
              <a:rPr lang="en-US" dirty="0" err="1"/>
              <a:t>strided</a:t>
            </a:r>
            <a:r>
              <a:rPr lang="en-US" dirty="0"/>
              <a:t> convolution can be calculated using the following equation:</a:t>
            </a:r>
          </a:p>
        </p:txBody>
      </p:sp>
      <p:sp>
        <p:nvSpPr>
          <p:cNvPr id="5" name="Rectangle 1">
            <a:extLst>
              <a:ext uri="{FF2B5EF4-FFF2-40B4-BE49-F238E27FC236}">
                <a16:creationId xmlns:a16="http://schemas.microsoft.com/office/drawing/2014/main" id="{6062F3B8-CBCE-49EF-A95A-493085EF206E}"/>
              </a:ext>
            </a:extLst>
          </p:cNvPr>
          <p:cNvSpPr>
            <a:spLocks noChangeArrowheads="1"/>
          </p:cNvSpPr>
          <p:nvPr/>
        </p:nvSpPr>
        <p:spPr bwMode="auto">
          <a:xfrm>
            <a:off x="1585519" y="3460899"/>
            <a:ext cx="803665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dirty="0">
                <a:ln>
                  <a:noFill/>
                </a:ln>
                <a:solidFill>
                  <a:schemeClr val="tx1"/>
                </a:solidFill>
                <a:effectLst/>
                <a:latin typeface="Arial" panose="020B0604020202020204" pitchFamily="34" charset="0"/>
              </a:rPr>
              <a:t>Where </a:t>
            </a:r>
            <a:r>
              <a:rPr kumimoji="0" lang="en-US" altLang="en-US" sz="2000" b="0" i="0" u="none" strike="noStrike" cap="none" normalizeH="0" dirty="0" err="1">
                <a:ln>
                  <a:noFill/>
                </a:ln>
                <a:solidFill>
                  <a:schemeClr val="tx1"/>
                </a:solidFill>
                <a:effectLst/>
                <a:latin typeface="Arial Unicode MS"/>
              </a:rPr>
              <a:t>n</a:t>
            </a:r>
            <a:r>
              <a:rPr kumimoji="0" lang="en-US" altLang="en-US" sz="2000" b="0" i="0" u="none" strike="noStrike" cap="none" normalizeH="0" baseline="-25000" dirty="0" err="1">
                <a:ln>
                  <a:noFill/>
                </a:ln>
                <a:solidFill>
                  <a:schemeClr val="tx1"/>
                </a:solidFill>
                <a:effectLst/>
                <a:latin typeface="Arial Unicode MS"/>
              </a:rPr>
              <a:t>in</a:t>
            </a:r>
            <a:r>
              <a:rPr kumimoji="0" lang="en-US" altLang="en-US" sz="2000" b="0" i="0" u="none" strike="noStrike" cap="none" normalizeH="0" dirty="0">
                <a:ln>
                  <a:noFill/>
                </a:ln>
                <a:solidFill>
                  <a:schemeClr val="tx1"/>
                </a:solidFill>
                <a:effectLst/>
              </a:rPr>
              <a:t> denotes the dimension of the input image, </a:t>
            </a:r>
            <a:r>
              <a:rPr kumimoji="0" lang="en-US" altLang="en-US" sz="2000" b="0" i="0" u="none" strike="noStrike" cap="none" normalizeH="0" dirty="0">
                <a:ln>
                  <a:noFill/>
                </a:ln>
                <a:solidFill>
                  <a:schemeClr val="tx1"/>
                </a:solidFill>
                <a:effectLst/>
                <a:latin typeface="Arial Unicode MS"/>
              </a:rPr>
              <a:t>f</a:t>
            </a:r>
            <a:r>
              <a:rPr kumimoji="0" lang="en-US" altLang="en-US" sz="2000" b="0" i="0" u="none" strike="noStrike" cap="none" normalizeH="0" dirty="0">
                <a:ln>
                  <a:noFill/>
                </a:ln>
                <a:solidFill>
                  <a:schemeClr val="tx1"/>
                </a:solidFill>
                <a:effectLst/>
              </a:rPr>
              <a:t> denotes the </a:t>
            </a:r>
            <a:r>
              <a:rPr lang="en-US" altLang="en-US" sz="2000" dirty="0"/>
              <a:t>filter</a:t>
            </a:r>
            <a:r>
              <a:rPr kumimoji="0" lang="en-US" altLang="en-US" sz="2000" b="0" i="0" u="none" strike="noStrike" cap="none" normalizeH="0" dirty="0">
                <a:ln>
                  <a:noFill/>
                </a:ln>
                <a:solidFill>
                  <a:schemeClr val="tx1"/>
                </a:solidFill>
                <a:effectLst/>
              </a:rPr>
              <a:t> size, and </a:t>
            </a:r>
            <a:r>
              <a:rPr kumimoji="0" lang="en-US" altLang="en-US" sz="2000" b="0" i="0" u="none" strike="noStrike" cap="none" normalizeH="0" dirty="0">
                <a:ln>
                  <a:noFill/>
                </a:ln>
                <a:solidFill>
                  <a:schemeClr val="tx1"/>
                </a:solidFill>
                <a:effectLst/>
                <a:latin typeface="Arial Unicode MS"/>
              </a:rPr>
              <a:t>s</a:t>
            </a:r>
            <a:r>
              <a:rPr kumimoji="0" lang="en-US" altLang="en-US" sz="2000" b="0" i="0" u="none" strike="noStrike" cap="none" normalizeH="0" dirty="0">
                <a:ln>
                  <a:noFill/>
                </a:ln>
                <a:solidFill>
                  <a:schemeClr val="tx1"/>
                </a:solidFill>
                <a:effectLst/>
              </a:rPr>
              <a:t> denotes the stride. </a:t>
            </a:r>
            <a:endParaRPr kumimoji="0" lang="en-US" altLang="en-US" sz="2000" b="0" i="0" u="none" strike="noStrike" cap="none" normalizeH="0" dirty="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13389DAB-CC0C-4368-BBF7-74F8B2F4963F}"/>
              </a:ext>
            </a:extLst>
          </p:cNvPr>
          <p:cNvSpPr txBox="1"/>
          <p:nvPr/>
        </p:nvSpPr>
        <p:spPr>
          <a:xfrm>
            <a:off x="2860646" y="4320330"/>
            <a:ext cx="6946084" cy="1477328"/>
          </a:xfrm>
          <a:prstGeom prst="rect">
            <a:avLst/>
          </a:prstGeom>
          <a:noFill/>
        </p:spPr>
        <p:txBody>
          <a:bodyPr wrap="square" rtlCol="0">
            <a:spAutoFit/>
          </a:bodyPr>
          <a:lstStyle/>
          <a:p>
            <a:r>
              <a:rPr lang="en-US" dirty="0" err="1"/>
              <a:t>Eg</a:t>
            </a:r>
            <a:r>
              <a:rPr lang="en-US" dirty="0"/>
              <a:t>: if  </a:t>
            </a:r>
            <a:r>
              <a:rPr lang="en-US" dirty="0" err="1"/>
              <a:t>n</a:t>
            </a:r>
            <a:r>
              <a:rPr lang="en-US" sz="1500" baseline="-25000" dirty="0" err="1"/>
              <a:t>in</a:t>
            </a:r>
            <a:r>
              <a:rPr lang="en-US" dirty="0"/>
              <a:t>=7 and f=3</a:t>
            </a:r>
          </a:p>
          <a:p>
            <a:endParaRPr lang="en-US" dirty="0"/>
          </a:p>
          <a:p>
            <a:r>
              <a:rPr lang="en-US" dirty="0"/>
              <a:t>Stride (s) =1  </a:t>
            </a:r>
            <a:r>
              <a:rPr lang="en-US" dirty="0">
                <a:sym typeface="Wingdings" panose="05000000000000000000" pitchFamily="2" charset="2"/>
              </a:rPr>
              <a:t>  </a:t>
            </a:r>
            <a:r>
              <a:rPr lang="en-US" dirty="0" err="1">
                <a:sym typeface="Wingdings" panose="05000000000000000000" pitchFamily="2" charset="2"/>
              </a:rPr>
              <a:t>n</a:t>
            </a:r>
            <a:r>
              <a:rPr lang="en-US" sz="1500" baseline="-25000" dirty="0" err="1">
                <a:sym typeface="Wingdings" panose="05000000000000000000" pitchFamily="2" charset="2"/>
              </a:rPr>
              <a:t>out</a:t>
            </a:r>
            <a:r>
              <a:rPr lang="en-US" dirty="0">
                <a:sym typeface="Wingdings" panose="05000000000000000000" pitchFamily="2" charset="2"/>
              </a:rPr>
              <a:t> =(7-3)/1 + 1 =5</a:t>
            </a:r>
          </a:p>
          <a:p>
            <a:r>
              <a:rPr lang="en-US" dirty="0">
                <a:sym typeface="Wingdings" panose="05000000000000000000" pitchFamily="2" charset="2"/>
              </a:rPr>
              <a:t>Stride (s) =2    </a:t>
            </a:r>
            <a:r>
              <a:rPr lang="en-US" dirty="0" err="1">
                <a:sym typeface="Wingdings" panose="05000000000000000000" pitchFamily="2" charset="2"/>
              </a:rPr>
              <a:t>n</a:t>
            </a:r>
            <a:r>
              <a:rPr lang="en-US" sz="1500" baseline="-25000" dirty="0" err="1">
                <a:sym typeface="Wingdings" panose="05000000000000000000" pitchFamily="2" charset="2"/>
              </a:rPr>
              <a:t>out</a:t>
            </a:r>
            <a:r>
              <a:rPr lang="en-US" dirty="0">
                <a:sym typeface="Wingdings" panose="05000000000000000000" pitchFamily="2" charset="2"/>
              </a:rPr>
              <a:t> =(7-3)/2  +1  = 3</a:t>
            </a:r>
          </a:p>
          <a:p>
            <a:r>
              <a:rPr lang="en-US" dirty="0">
                <a:sym typeface="Wingdings" panose="05000000000000000000" pitchFamily="2" charset="2"/>
              </a:rPr>
              <a:t>Stride (s) =4    </a:t>
            </a:r>
            <a:r>
              <a:rPr lang="en-US" dirty="0" err="1">
                <a:sym typeface="Wingdings" panose="05000000000000000000" pitchFamily="2" charset="2"/>
              </a:rPr>
              <a:t>n</a:t>
            </a:r>
            <a:r>
              <a:rPr lang="en-US" sz="1500" baseline="-25000" dirty="0" err="1">
                <a:sym typeface="Wingdings" panose="05000000000000000000" pitchFamily="2" charset="2"/>
              </a:rPr>
              <a:t>out</a:t>
            </a:r>
            <a:r>
              <a:rPr lang="en-US" dirty="0">
                <a:sym typeface="Wingdings" panose="05000000000000000000" pitchFamily="2" charset="2"/>
              </a:rPr>
              <a:t> =(7-3)/3 + 1 = 2.33</a:t>
            </a:r>
            <a:endParaRPr lang="en-US" dirty="0"/>
          </a:p>
        </p:txBody>
      </p:sp>
    </p:spTree>
    <p:extLst>
      <p:ext uri="{BB962C8B-B14F-4D97-AF65-F5344CB8AC3E}">
        <p14:creationId xmlns:p14="http://schemas.microsoft.com/office/powerpoint/2010/main" val="29828032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921B9-9E18-4E69-981F-A25EDE0EE92A}"/>
              </a:ext>
            </a:extLst>
          </p:cNvPr>
          <p:cNvSpPr txBox="1"/>
          <p:nvPr/>
        </p:nvSpPr>
        <p:spPr>
          <a:xfrm>
            <a:off x="1904300" y="1006679"/>
            <a:ext cx="9102055" cy="5355312"/>
          </a:xfrm>
          <a:prstGeom prst="rect">
            <a:avLst/>
          </a:prstGeom>
          <a:noFill/>
          <a:ln>
            <a:solidFill>
              <a:schemeClr val="tx1"/>
            </a:solidFill>
          </a:ln>
        </p:spPr>
        <p:txBody>
          <a:bodyPr wrap="square" rtlCol="0">
            <a:spAutoFit/>
          </a:bodyPr>
          <a:lstStyle/>
          <a:p>
            <a:r>
              <a:rPr lang="en-US" dirty="0"/>
              <a:t>In practice, common to zero pad the border</a:t>
            </a:r>
          </a:p>
          <a:p>
            <a:endParaRPr lang="en-US" dirty="0"/>
          </a:p>
          <a:p>
            <a:r>
              <a:rPr lang="en-US" dirty="0"/>
              <a:t>                                                                      If the input is 7x7  a 3x3 filter is applied with stride =1</a:t>
            </a:r>
          </a:p>
          <a:p>
            <a:r>
              <a:rPr lang="en-US" dirty="0"/>
              <a:t>                                                                      pad with 1 pixel border what is the size of the output?</a:t>
            </a:r>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21" name="Table 20">
            <a:extLst>
              <a:ext uri="{FF2B5EF4-FFF2-40B4-BE49-F238E27FC236}">
                <a16:creationId xmlns:a16="http://schemas.microsoft.com/office/drawing/2014/main" id="{0F45EBD5-A85E-4361-BB84-78978429AAE2}"/>
              </a:ext>
            </a:extLst>
          </p:cNvPr>
          <p:cNvGraphicFramePr>
            <a:graphicFrameLocks noGrp="1"/>
          </p:cNvGraphicFramePr>
          <p:nvPr>
            <p:extLst>
              <p:ext uri="{D42A27DB-BD31-4B8C-83A1-F6EECF244321}">
                <p14:modId xmlns:p14="http://schemas.microsoft.com/office/powerpoint/2010/main" val="929922080"/>
              </p:ext>
            </p:extLst>
          </p:nvPr>
        </p:nvGraphicFramePr>
        <p:xfrm>
          <a:off x="2089114" y="1585518"/>
          <a:ext cx="3137228" cy="2983128"/>
        </p:xfrm>
        <a:graphic>
          <a:graphicData uri="http://schemas.openxmlformats.org/drawingml/2006/table">
            <a:tbl>
              <a:tblPr firstRow="1" bandRow="1">
                <a:tableStyleId>{5C22544A-7EE6-4342-B048-85BDC9FD1C3A}</a:tableStyleId>
              </a:tblPr>
              <a:tblGrid>
                <a:gridCol w="378312">
                  <a:extLst>
                    <a:ext uri="{9D8B030D-6E8A-4147-A177-3AD203B41FA5}">
                      <a16:colId xmlns:a16="http://schemas.microsoft.com/office/drawing/2014/main" val="1218763245"/>
                    </a:ext>
                  </a:extLst>
                </a:gridCol>
                <a:gridCol w="322949">
                  <a:extLst>
                    <a:ext uri="{9D8B030D-6E8A-4147-A177-3AD203B41FA5}">
                      <a16:colId xmlns:a16="http://schemas.microsoft.com/office/drawing/2014/main" val="288580756"/>
                    </a:ext>
                  </a:extLst>
                </a:gridCol>
                <a:gridCol w="405994">
                  <a:extLst>
                    <a:ext uri="{9D8B030D-6E8A-4147-A177-3AD203B41FA5}">
                      <a16:colId xmlns:a16="http://schemas.microsoft.com/office/drawing/2014/main" val="827502060"/>
                    </a:ext>
                  </a:extLst>
                </a:gridCol>
                <a:gridCol w="378313">
                  <a:extLst>
                    <a:ext uri="{9D8B030D-6E8A-4147-A177-3AD203B41FA5}">
                      <a16:colId xmlns:a16="http://schemas.microsoft.com/office/drawing/2014/main" val="1278757042"/>
                    </a:ext>
                  </a:extLst>
                </a:gridCol>
                <a:gridCol w="387541">
                  <a:extLst>
                    <a:ext uri="{9D8B030D-6E8A-4147-A177-3AD203B41FA5}">
                      <a16:colId xmlns:a16="http://schemas.microsoft.com/office/drawing/2014/main" val="1916308007"/>
                    </a:ext>
                  </a:extLst>
                </a:gridCol>
                <a:gridCol w="387540">
                  <a:extLst>
                    <a:ext uri="{9D8B030D-6E8A-4147-A177-3AD203B41FA5}">
                      <a16:colId xmlns:a16="http://schemas.microsoft.com/office/drawing/2014/main" val="3725042208"/>
                    </a:ext>
                  </a:extLst>
                </a:gridCol>
                <a:gridCol w="424449">
                  <a:extLst>
                    <a:ext uri="{9D8B030D-6E8A-4147-A177-3AD203B41FA5}">
                      <a16:colId xmlns:a16="http://schemas.microsoft.com/office/drawing/2014/main" val="3457493937"/>
                    </a:ext>
                  </a:extLst>
                </a:gridCol>
                <a:gridCol w="452130">
                  <a:extLst>
                    <a:ext uri="{9D8B030D-6E8A-4147-A177-3AD203B41FA5}">
                      <a16:colId xmlns:a16="http://schemas.microsoft.com/office/drawing/2014/main" val="2963757969"/>
                    </a:ext>
                  </a:extLst>
                </a:gridCol>
              </a:tblGrid>
              <a:tr h="399391">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extLst>
                  <a:ext uri="{0D108BD9-81ED-4DB2-BD59-A6C34878D82A}">
                    <a16:rowId xmlns:a16="http://schemas.microsoft.com/office/drawing/2014/main" val="1113009130"/>
                  </a:ext>
                </a:extLst>
              </a:tr>
              <a:tr h="384995">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4267908041"/>
                  </a:ext>
                </a:extLst>
              </a:tr>
              <a:tr h="366457">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265646266"/>
                  </a:ext>
                </a:extLst>
              </a:tr>
              <a:tr h="366457">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3410904091"/>
                  </a:ext>
                </a:extLst>
              </a:tr>
              <a:tr h="366457">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2137052306"/>
                  </a:ext>
                </a:extLst>
              </a:tr>
              <a:tr h="366457">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dirty="0"/>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1759396558"/>
                  </a:ext>
                </a:extLst>
              </a:tr>
              <a:tr h="366457">
                <a:tc>
                  <a:txBody>
                    <a:bodyPr/>
                    <a:lstStyle/>
                    <a:p>
                      <a:r>
                        <a:rPr lang="en-US" dirty="0"/>
                        <a:t>0</a:t>
                      </a:r>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endParaRPr lang="en-US"/>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3544644393"/>
                  </a:ext>
                </a:extLst>
              </a:tr>
              <a:tr h="366457">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tc>
                  <a:txBody>
                    <a:bodyPr/>
                    <a:lstStyle/>
                    <a:p>
                      <a:r>
                        <a:rPr lang="en-US" dirty="0"/>
                        <a:t>0</a:t>
                      </a:r>
                    </a:p>
                  </a:txBody>
                  <a:tcPr>
                    <a:solidFill>
                      <a:schemeClr val="bg2"/>
                    </a:solidFill>
                  </a:tcPr>
                </a:tc>
                <a:extLst>
                  <a:ext uri="{0D108BD9-81ED-4DB2-BD59-A6C34878D82A}">
                    <a16:rowId xmlns:a16="http://schemas.microsoft.com/office/drawing/2014/main" val="763391118"/>
                  </a:ext>
                </a:extLst>
              </a:tr>
            </a:tbl>
          </a:graphicData>
        </a:graphic>
      </p:graphicFrame>
      <p:sp>
        <p:nvSpPr>
          <p:cNvPr id="22" name="TextBox 21">
            <a:extLst>
              <a:ext uri="{FF2B5EF4-FFF2-40B4-BE49-F238E27FC236}">
                <a16:creationId xmlns:a16="http://schemas.microsoft.com/office/drawing/2014/main" id="{13D132BA-F2F9-4A31-8C34-EFF07B72526A}"/>
              </a:ext>
            </a:extLst>
          </p:cNvPr>
          <p:cNvSpPr txBox="1"/>
          <p:nvPr/>
        </p:nvSpPr>
        <p:spPr>
          <a:xfrm>
            <a:off x="6451134" y="2691902"/>
            <a:ext cx="3140363" cy="369332"/>
          </a:xfrm>
          <a:prstGeom prst="rect">
            <a:avLst/>
          </a:prstGeom>
          <a:noFill/>
        </p:spPr>
        <p:txBody>
          <a:bodyPr wrap="square" rtlCol="0">
            <a:spAutoFit/>
          </a:bodyPr>
          <a:lstStyle/>
          <a:p>
            <a:r>
              <a:rPr lang="en-US" dirty="0"/>
              <a:t>Answer   7x7</a:t>
            </a:r>
          </a:p>
        </p:txBody>
      </p:sp>
      <p:sp>
        <p:nvSpPr>
          <p:cNvPr id="23" name="TextBox 22">
            <a:extLst>
              <a:ext uri="{FF2B5EF4-FFF2-40B4-BE49-F238E27FC236}">
                <a16:creationId xmlns:a16="http://schemas.microsoft.com/office/drawing/2014/main" id="{AC878449-644D-4A6A-A510-95233401BD47}"/>
              </a:ext>
            </a:extLst>
          </p:cNvPr>
          <p:cNvSpPr txBox="1"/>
          <p:nvPr/>
        </p:nvSpPr>
        <p:spPr>
          <a:xfrm>
            <a:off x="5998128" y="3556932"/>
            <a:ext cx="4622334" cy="2031325"/>
          </a:xfrm>
          <a:prstGeom prst="rect">
            <a:avLst/>
          </a:prstGeom>
          <a:noFill/>
        </p:spPr>
        <p:txBody>
          <a:bodyPr wrap="square" rtlCol="0">
            <a:spAutoFit/>
          </a:bodyPr>
          <a:lstStyle/>
          <a:p>
            <a:r>
              <a:rPr lang="en-US" dirty="0"/>
              <a:t>In general, common to see Conv layers with stride=1, filters of size </a:t>
            </a:r>
            <a:r>
              <a:rPr lang="en-US" dirty="0" err="1"/>
              <a:t>FxF</a:t>
            </a:r>
            <a:r>
              <a:rPr lang="en-US" dirty="0"/>
              <a:t> are zero padding with (F-1)/2  which will preserve size spatially </a:t>
            </a:r>
          </a:p>
          <a:p>
            <a:endParaRPr lang="en-US" dirty="0"/>
          </a:p>
          <a:p>
            <a:r>
              <a:rPr lang="en-US" dirty="0"/>
              <a:t>  </a:t>
            </a:r>
            <a:r>
              <a:rPr lang="en-US" dirty="0" err="1">
                <a:solidFill>
                  <a:schemeClr val="accent1"/>
                </a:solidFill>
              </a:rPr>
              <a:t>eg.</a:t>
            </a:r>
            <a:r>
              <a:rPr lang="en-US" dirty="0">
                <a:solidFill>
                  <a:schemeClr val="accent1"/>
                </a:solidFill>
              </a:rPr>
              <a:t>  F=3  </a:t>
            </a:r>
            <a:r>
              <a:rPr lang="en-US" dirty="0">
                <a:solidFill>
                  <a:schemeClr val="accent1"/>
                </a:solidFill>
                <a:sym typeface="Wingdings" panose="05000000000000000000" pitchFamily="2" charset="2"/>
              </a:rPr>
              <a:t> zero pad with 1</a:t>
            </a:r>
          </a:p>
          <a:p>
            <a:r>
              <a:rPr lang="en-US" dirty="0">
                <a:solidFill>
                  <a:schemeClr val="accent1"/>
                </a:solidFill>
                <a:sym typeface="Wingdings" panose="05000000000000000000" pitchFamily="2" charset="2"/>
              </a:rPr>
              <a:t>         F=5    zero pad with 2</a:t>
            </a:r>
          </a:p>
          <a:p>
            <a:r>
              <a:rPr lang="en-US" dirty="0">
                <a:solidFill>
                  <a:schemeClr val="accent1"/>
                </a:solidFill>
                <a:sym typeface="Wingdings" panose="05000000000000000000" pitchFamily="2" charset="2"/>
              </a:rPr>
              <a:t>         F=7    zero pad with 3</a:t>
            </a:r>
            <a:endParaRPr lang="en-US" dirty="0">
              <a:solidFill>
                <a:schemeClr val="accent1"/>
              </a:solidFill>
            </a:endParaRPr>
          </a:p>
        </p:txBody>
      </p:sp>
    </p:spTree>
    <p:extLst>
      <p:ext uri="{BB962C8B-B14F-4D97-AF65-F5344CB8AC3E}">
        <p14:creationId xmlns:p14="http://schemas.microsoft.com/office/powerpoint/2010/main" val="23267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BCF5B9-7F44-4368-BC48-D4D4D3EB1E8E}"/>
              </a:ext>
            </a:extLst>
          </p:cNvPr>
          <p:cNvSpPr txBox="1"/>
          <p:nvPr/>
        </p:nvSpPr>
        <p:spPr>
          <a:xfrm>
            <a:off x="1535185" y="662730"/>
            <a:ext cx="8984609" cy="1477328"/>
          </a:xfrm>
          <a:prstGeom prst="rect">
            <a:avLst/>
          </a:prstGeom>
          <a:noFill/>
        </p:spPr>
        <p:txBody>
          <a:bodyPr wrap="square" rtlCol="0">
            <a:spAutoFit/>
          </a:bodyPr>
          <a:lstStyle/>
          <a:p>
            <a:r>
              <a:rPr lang="en-US" b="1" dirty="0"/>
              <a:t>Question </a:t>
            </a:r>
          </a:p>
          <a:p>
            <a:endParaRPr lang="en-US" dirty="0"/>
          </a:p>
          <a:p>
            <a:r>
              <a:rPr lang="en-US" dirty="0"/>
              <a:t>Input volume 32x32x3  , applying  10   5x5 filters with stride 1 , padding 2  what is the output volume?</a:t>
            </a:r>
          </a:p>
          <a:p>
            <a:endParaRPr lang="en-US" dirty="0"/>
          </a:p>
        </p:txBody>
      </p:sp>
      <p:cxnSp>
        <p:nvCxnSpPr>
          <p:cNvPr id="8" name="Straight Connector 7">
            <a:extLst>
              <a:ext uri="{FF2B5EF4-FFF2-40B4-BE49-F238E27FC236}">
                <a16:creationId xmlns:a16="http://schemas.microsoft.com/office/drawing/2014/main" id="{D557D908-0525-441C-BC39-664B646DB50F}"/>
              </a:ext>
            </a:extLst>
          </p:cNvPr>
          <p:cNvCxnSpPr/>
          <p:nvPr/>
        </p:nvCxnSpPr>
        <p:spPr>
          <a:xfrm>
            <a:off x="3691156" y="2374084"/>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E2E419-29F0-4020-BFB5-84CB6569FA66}"/>
              </a:ext>
            </a:extLst>
          </p:cNvPr>
          <p:cNvSpPr txBox="1"/>
          <p:nvPr/>
        </p:nvSpPr>
        <p:spPr>
          <a:xfrm>
            <a:off x="3338819" y="2063259"/>
            <a:ext cx="4462943" cy="1200329"/>
          </a:xfrm>
          <a:prstGeom prst="rect">
            <a:avLst/>
          </a:prstGeom>
          <a:noFill/>
        </p:spPr>
        <p:txBody>
          <a:bodyPr wrap="square" rtlCol="0">
            <a:spAutoFit/>
          </a:bodyPr>
          <a:lstStyle/>
          <a:p>
            <a:endParaRPr lang="en-US" dirty="0"/>
          </a:p>
          <a:p>
            <a:r>
              <a:rPr lang="en-US" dirty="0"/>
              <a:t>(36-5)/1  +1 =32</a:t>
            </a:r>
          </a:p>
          <a:p>
            <a:r>
              <a:rPr lang="en-US" dirty="0"/>
              <a:t> </a:t>
            </a:r>
          </a:p>
          <a:p>
            <a:r>
              <a:rPr lang="en-US" dirty="0"/>
              <a:t>Output volume =32x32x10</a:t>
            </a:r>
          </a:p>
        </p:txBody>
      </p:sp>
      <p:sp>
        <p:nvSpPr>
          <p:cNvPr id="10" name="TextBox 9">
            <a:extLst>
              <a:ext uri="{FF2B5EF4-FFF2-40B4-BE49-F238E27FC236}">
                <a16:creationId xmlns:a16="http://schemas.microsoft.com/office/drawing/2014/main" id="{EDDB275E-F700-45DD-BEA6-F695349707D7}"/>
              </a:ext>
            </a:extLst>
          </p:cNvPr>
          <p:cNvSpPr txBox="1"/>
          <p:nvPr/>
        </p:nvSpPr>
        <p:spPr>
          <a:xfrm>
            <a:off x="1753299" y="3699545"/>
            <a:ext cx="8640661" cy="923330"/>
          </a:xfrm>
          <a:prstGeom prst="rect">
            <a:avLst/>
          </a:prstGeom>
          <a:noFill/>
        </p:spPr>
        <p:txBody>
          <a:bodyPr wrap="square" rtlCol="0">
            <a:spAutoFit/>
          </a:bodyPr>
          <a:lstStyle/>
          <a:p>
            <a:r>
              <a:rPr lang="en-US" b="1" dirty="0"/>
              <a:t>Question </a:t>
            </a:r>
          </a:p>
          <a:p>
            <a:endParaRPr lang="en-US" dirty="0"/>
          </a:p>
          <a:p>
            <a:r>
              <a:rPr lang="en-US" dirty="0"/>
              <a:t>How many parameters in this layer?</a:t>
            </a:r>
          </a:p>
        </p:txBody>
      </p:sp>
      <p:sp>
        <p:nvSpPr>
          <p:cNvPr id="11" name="TextBox 10">
            <a:extLst>
              <a:ext uri="{FF2B5EF4-FFF2-40B4-BE49-F238E27FC236}">
                <a16:creationId xmlns:a16="http://schemas.microsoft.com/office/drawing/2014/main" id="{D976F0AE-8897-47A6-82A3-1F28199EE8DF}"/>
              </a:ext>
            </a:extLst>
          </p:cNvPr>
          <p:cNvSpPr txBox="1"/>
          <p:nvPr/>
        </p:nvSpPr>
        <p:spPr>
          <a:xfrm>
            <a:off x="1798040" y="5058832"/>
            <a:ext cx="8168081" cy="1200329"/>
          </a:xfrm>
          <a:prstGeom prst="rect">
            <a:avLst/>
          </a:prstGeom>
          <a:noFill/>
        </p:spPr>
        <p:txBody>
          <a:bodyPr wrap="square" rtlCol="0">
            <a:spAutoFit/>
          </a:bodyPr>
          <a:lstStyle/>
          <a:p>
            <a:r>
              <a:rPr lang="en-US" dirty="0"/>
              <a:t>Each filter has 5x5x3 +1 =76 parameters                  </a:t>
            </a:r>
          </a:p>
          <a:p>
            <a:r>
              <a:rPr lang="en-US" dirty="0"/>
              <a:t>                                                                              (+1 for bias)</a:t>
            </a:r>
          </a:p>
          <a:p>
            <a:endParaRPr lang="en-US" dirty="0"/>
          </a:p>
          <a:p>
            <a:r>
              <a:rPr lang="en-US" dirty="0"/>
              <a:t>Number of parameters = 76x10 =760</a:t>
            </a:r>
          </a:p>
        </p:txBody>
      </p:sp>
    </p:spTree>
    <p:extLst>
      <p:ext uri="{BB962C8B-B14F-4D97-AF65-F5344CB8AC3E}">
        <p14:creationId xmlns:p14="http://schemas.microsoft.com/office/powerpoint/2010/main" val="189817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1E7C0F-921F-4B44-BB59-B7C8E4053C44}"/>
              </a:ext>
            </a:extLst>
          </p:cNvPr>
          <p:cNvPicPr>
            <a:picLocks noChangeAspect="1"/>
          </p:cNvPicPr>
          <p:nvPr/>
        </p:nvPicPr>
        <p:blipFill rotWithShape="1">
          <a:blip r:embed="rId3"/>
          <a:srcRect l="3750" t="31919" r="65227" b="41414"/>
          <a:stretch/>
        </p:blipFill>
        <p:spPr>
          <a:xfrm>
            <a:off x="1884218" y="1967345"/>
            <a:ext cx="6442364" cy="1828800"/>
          </a:xfrm>
          <a:prstGeom prst="rect">
            <a:avLst/>
          </a:prstGeom>
        </p:spPr>
      </p:pic>
      <p:sp>
        <p:nvSpPr>
          <p:cNvPr id="3" name="TextBox 2">
            <a:extLst>
              <a:ext uri="{FF2B5EF4-FFF2-40B4-BE49-F238E27FC236}">
                <a16:creationId xmlns:a16="http://schemas.microsoft.com/office/drawing/2014/main" id="{94FD5B74-D0A0-4039-B578-6C7107AD460E}"/>
              </a:ext>
            </a:extLst>
          </p:cNvPr>
          <p:cNvSpPr txBox="1"/>
          <p:nvPr/>
        </p:nvSpPr>
        <p:spPr>
          <a:xfrm>
            <a:off x="1371600" y="457200"/>
            <a:ext cx="7232073" cy="646331"/>
          </a:xfrm>
          <a:prstGeom prst="rect">
            <a:avLst/>
          </a:prstGeom>
          <a:noFill/>
        </p:spPr>
        <p:txBody>
          <a:bodyPr wrap="square" rtlCol="0">
            <a:spAutoFit/>
          </a:bodyPr>
          <a:lstStyle/>
          <a:p>
            <a:r>
              <a:rPr lang="en-US" sz="3600" b="1" dirty="0"/>
              <a:t>Simple Machine Learning Example</a:t>
            </a:r>
          </a:p>
        </p:txBody>
      </p:sp>
      <p:sp>
        <p:nvSpPr>
          <p:cNvPr id="4" name="TextBox 3">
            <a:extLst>
              <a:ext uri="{FF2B5EF4-FFF2-40B4-BE49-F238E27FC236}">
                <a16:creationId xmlns:a16="http://schemas.microsoft.com/office/drawing/2014/main" id="{DEB6EA32-1AE4-4194-9DA9-358E620E9CFD}"/>
              </a:ext>
            </a:extLst>
          </p:cNvPr>
          <p:cNvSpPr txBox="1"/>
          <p:nvPr/>
        </p:nvSpPr>
        <p:spPr>
          <a:xfrm>
            <a:off x="2479964" y="4239491"/>
            <a:ext cx="6954981" cy="461665"/>
          </a:xfrm>
          <a:prstGeom prst="rect">
            <a:avLst/>
          </a:prstGeom>
          <a:noFill/>
        </p:spPr>
        <p:txBody>
          <a:bodyPr wrap="square" rtlCol="0">
            <a:spAutoFit/>
          </a:bodyPr>
          <a:lstStyle/>
          <a:p>
            <a:r>
              <a:rPr lang="en-US" sz="2400" dirty="0"/>
              <a:t>What is the value of Y when X = 10?</a:t>
            </a:r>
          </a:p>
        </p:txBody>
      </p:sp>
      <p:sp>
        <p:nvSpPr>
          <p:cNvPr id="5" name="TextBox 4">
            <a:extLst>
              <a:ext uri="{FF2B5EF4-FFF2-40B4-BE49-F238E27FC236}">
                <a16:creationId xmlns:a16="http://schemas.microsoft.com/office/drawing/2014/main" id="{E6D9DDFA-103B-4A84-BD1A-7A35B20DC649}"/>
              </a:ext>
            </a:extLst>
          </p:cNvPr>
          <p:cNvSpPr txBox="1"/>
          <p:nvPr/>
        </p:nvSpPr>
        <p:spPr>
          <a:xfrm>
            <a:off x="4142509" y="5250873"/>
            <a:ext cx="3906982" cy="461665"/>
          </a:xfrm>
          <a:prstGeom prst="rect">
            <a:avLst/>
          </a:prstGeom>
          <a:noFill/>
        </p:spPr>
        <p:txBody>
          <a:bodyPr wrap="square" rtlCol="0">
            <a:spAutoFit/>
          </a:bodyPr>
          <a:lstStyle/>
          <a:p>
            <a:r>
              <a:rPr lang="en-US" sz="2400" dirty="0"/>
              <a:t>Y  = 2*X - 1</a:t>
            </a:r>
          </a:p>
        </p:txBody>
      </p:sp>
    </p:spTree>
    <p:extLst>
      <p:ext uri="{BB962C8B-B14F-4D97-AF65-F5344CB8AC3E}">
        <p14:creationId xmlns:p14="http://schemas.microsoft.com/office/powerpoint/2010/main" val="139769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591F8F-1F55-40D9-BAFC-F7361DDDD1DE}"/>
              </a:ext>
            </a:extLst>
          </p:cNvPr>
          <p:cNvPicPr>
            <a:picLocks noChangeAspect="1"/>
          </p:cNvPicPr>
          <p:nvPr/>
        </p:nvPicPr>
        <p:blipFill rotWithShape="1">
          <a:blip r:embed="rId2"/>
          <a:srcRect l="9590" t="12440" r="10737" b="57818"/>
          <a:stretch/>
        </p:blipFill>
        <p:spPr>
          <a:xfrm>
            <a:off x="1064301" y="449705"/>
            <a:ext cx="9713627" cy="2038663"/>
          </a:xfrm>
          <a:prstGeom prst="rect">
            <a:avLst/>
          </a:prstGeom>
        </p:spPr>
      </p:pic>
      <p:sp>
        <p:nvSpPr>
          <p:cNvPr id="3" name="TextBox 2">
            <a:extLst>
              <a:ext uri="{FF2B5EF4-FFF2-40B4-BE49-F238E27FC236}">
                <a16:creationId xmlns:a16="http://schemas.microsoft.com/office/drawing/2014/main" id="{5CEA6F29-0A06-4CF3-9EC1-EF50ACA00DE8}"/>
              </a:ext>
            </a:extLst>
          </p:cNvPr>
          <p:cNvSpPr txBox="1"/>
          <p:nvPr/>
        </p:nvSpPr>
        <p:spPr>
          <a:xfrm>
            <a:off x="1239186" y="2488368"/>
            <a:ext cx="9713627" cy="1631216"/>
          </a:xfrm>
          <a:prstGeom prst="rect">
            <a:avLst/>
          </a:prstGeom>
          <a:noFill/>
        </p:spPr>
        <p:txBody>
          <a:bodyPr wrap="square" rtlCol="0">
            <a:spAutoFit/>
          </a:bodyPr>
          <a:lstStyle/>
          <a:p>
            <a:r>
              <a:rPr lang="en-US" sz="2000" b="1" dirty="0">
                <a:latin typeface="Arial" panose="020B0604020202020204" pitchFamily="34" charset="0"/>
              </a:rPr>
              <a:t>Input size  227x227x3</a:t>
            </a:r>
          </a:p>
          <a:p>
            <a:r>
              <a:rPr lang="en-US" sz="2000" b="1" dirty="0">
                <a:latin typeface="Arial" panose="020B0604020202020204" pitchFamily="34" charset="0"/>
              </a:rPr>
              <a:t>In the first layer  (conv1)  96,  11x11 filters were applied with stride 4</a:t>
            </a:r>
          </a:p>
          <a:p>
            <a:endParaRPr lang="en-US" sz="2000" b="1" dirty="0">
              <a:latin typeface="Arial" panose="020B0604020202020204" pitchFamily="34" charset="0"/>
            </a:endParaRPr>
          </a:p>
          <a:p>
            <a:r>
              <a:rPr lang="en-US" sz="2000" b="1" dirty="0">
                <a:latin typeface="Arial" panose="020B0604020202020204" pitchFamily="34" charset="0"/>
              </a:rPr>
              <a:t>What is the size of the output volume?</a:t>
            </a:r>
          </a:p>
          <a:p>
            <a:pPr algn="ctr"/>
            <a:endParaRPr lang="en-US" sz="2000" b="1" dirty="0"/>
          </a:p>
        </p:txBody>
      </p:sp>
      <p:sp>
        <p:nvSpPr>
          <p:cNvPr id="4" name="TextBox 3">
            <a:extLst>
              <a:ext uri="{FF2B5EF4-FFF2-40B4-BE49-F238E27FC236}">
                <a16:creationId xmlns:a16="http://schemas.microsoft.com/office/drawing/2014/main" id="{C44D48D8-0EC7-40F9-A496-F8C50BA0E40C}"/>
              </a:ext>
            </a:extLst>
          </p:cNvPr>
          <p:cNvSpPr txBox="1"/>
          <p:nvPr/>
        </p:nvSpPr>
        <p:spPr>
          <a:xfrm>
            <a:off x="1239186" y="4025414"/>
            <a:ext cx="8839200" cy="707886"/>
          </a:xfrm>
          <a:prstGeom prst="rect">
            <a:avLst/>
          </a:prstGeom>
          <a:noFill/>
        </p:spPr>
        <p:txBody>
          <a:bodyPr wrap="square" rtlCol="0">
            <a:spAutoFit/>
          </a:bodyPr>
          <a:lstStyle/>
          <a:p>
            <a:r>
              <a:rPr lang="en-US" sz="2000" b="1" dirty="0">
                <a:solidFill>
                  <a:schemeClr val="accent1"/>
                </a:solidFill>
              </a:rPr>
              <a:t>Output image size   =(227-11)/4 +1 =55</a:t>
            </a:r>
          </a:p>
          <a:p>
            <a:r>
              <a:rPr lang="en-US" sz="2000" b="1" dirty="0">
                <a:solidFill>
                  <a:schemeClr val="accent1"/>
                </a:solidFill>
              </a:rPr>
              <a:t>Output volume = 55x55x96 </a:t>
            </a:r>
          </a:p>
        </p:txBody>
      </p:sp>
      <p:sp>
        <p:nvSpPr>
          <p:cNvPr id="5" name="TextBox 4">
            <a:extLst>
              <a:ext uri="{FF2B5EF4-FFF2-40B4-BE49-F238E27FC236}">
                <a16:creationId xmlns:a16="http://schemas.microsoft.com/office/drawing/2014/main" id="{883CA754-85B1-4B5C-987C-33EC45A73518}"/>
              </a:ext>
            </a:extLst>
          </p:cNvPr>
          <p:cNvSpPr txBox="1"/>
          <p:nvPr/>
        </p:nvSpPr>
        <p:spPr>
          <a:xfrm>
            <a:off x="1348154" y="4923692"/>
            <a:ext cx="6318738" cy="410308"/>
          </a:xfrm>
          <a:prstGeom prst="rect">
            <a:avLst/>
          </a:prstGeom>
          <a:noFill/>
        </p:spPr>
        <p:txBody>
          <a:bodyPr wrap="square" rtlCol="0">
            <a:spAutoFit/>
          </a:bodyPr>
          <a:lstStyle/>
          <a:p>
            <a:r>
              <a:rPr lang="en-US" sz="2000" b="1" dirty="0"/>
              <a:t>How many parameters in this layer?</a:t>
            </a:r>
          </a:p>
        </p:txBody>
      </p:sp>
      <p:sp>
        <p:nvSpPr>
          <p:cNvPr id="6" name="TextBox 5">
            <a:extLst>
              <a:ext uri="{FF2B5EF4-FFF2-40B4-BE49-F238E27FC236}">
                <a16:creationId xmlns:a16="http://schemas.microsoft.com/office/drawing/2014/main" id="{E9994CEB-8E7B-4278-AF27-AF90E38EE43A}"/>
              </a:ext>
            </a:extLst>
          </p:cNvPr>
          <p:cNvSpPr txBox="1"/>
          <p:nvPr/>
        </p:nvSpPr>
        <p:spPr>
          <a:xfrm>
            <a:off x="1348154" y="5568462"/>
            <a:ext cx="6166338" cy="400110"/>
          </a:xfrm>
          <a:prstGeom prst="rect">
            <a:avLst/>
          </a:prstGeom>
          <a:noFill/>
        </p:spPr>
        <p:txBody>
          <a:bodyPr wrap="square" rtlCol="0">
            <a:spAutoFit/>
          </a:bodyPr>
          <a:lstStyle/>
          <a:p>
            <a:r>
              <a:rPr lang="en-US" sz="2000" b="1" dirty="0">
                <a:solidFill>
                  <a:schemeClr val="accent1"/>
                </a:solidFill>
              </a:rPr>
              <a:t>((11x11x3)+1)x96 = 34,944</a:t>
            </a:r>
          </a:p>
        </p:txBody>
      </p:sp>
    </p:spTree>
    <p:extLst>
      <p:ext uri="{BB962C8B-B14F-4D97-AF65-F5344CB8AC3E}">
        <p14:creationId xmlns:p14="http://schemas.microsoft.com/office/powerpoint/2010/main" val="3981434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08614A-4F1A-41C6-96C7-131729D688F5}"/>
              </a:ext>
            </a:extLst>
          </p:cNvPr>
          <p:cNvSpPr txBox="1"/>
          <p:nvPr/>
        </p:nvSpPr>
        <p:spPr>
          <a:xfrm>
            <a:off x="1560352" y="281841"/>
            <a:ext cx="9991288" cy="5498941"/>
          </a:xfrm>
          <a:prstGeom prst="rect">
            <a:avLst/>
          </a:prstGeom>
          <a:noFill/>
        </p:spPr>
        <p:txBody>
          <a:bodyPr wrap="square" rtlCol="0">
            <a:spAutoFit/>
          </a:bodyPr>
          <a:lstStyle/>
          <a:p>
            <a:r>
              <a:rPr lang="en-US" b="1" dirty="0"/>
              <a:t>Summary</a:t>
            </a:r>
          </a:p>
          <a:p>
            <a:endParaRPr lang="en-US" dirty="0"/>
          </a:p>
          <a:p>
            <a:r>
              <a:rPr lang="en-US" dirty="0"/>
              <a:t>To summarize the Conv Layer</a:t>
            </a:r>
          </a:p>
          <a:p>
            <a:endParaRPr lang="en-US" dirty="0"/>
          </a:p>
          <a:p>
            <a:pPr marL="285750" indent="-285750">
              <a:buFont typeface="Arial" panose="020B0604020202020204" pitchFamily="34" charset="0"/>
              <a:buChar char="•"/>
            </a:pPr>
            <a:r>
              <a:rPr lang="en-US" sz="1400" dirty="0"/>
              <a:t>Accepts a volume size </a:t>
            </a:r>
            <a:r>
              <a:rPr lang="en-US" sz="1400" b="1" dirty="0"/>
              <a:t>W</a:t>
            </a:r>
            <a:r>
              <a:rPr lang="en-US" sz="1400" b="1" baseline="-25000" dirty="0"/>
              <a:t>1</a:t>
            </a:r>
            <a:r>
              <a:rPr lang="en-US" sz="1400" dirty="0"/>
              <a:t> x </a:t>
            </a:r>
            <a:r>
              <a:rPr lang="en-US" sz="1400" b="1" dirty="0"/>
              <a:t>H</a:t>
            </a:r>
            <a:r>
              <a:rPr lang="en-US" sz="1400" b="1" baseline="-25000" dirty="0"/>
              <a:t>1</a:t>
            </a:r>
            <a:r>
              <a:rPr lang="en-US" sz="1400" b="1" dirty="0"/>
              <a:t> </a:t>
            </a:r>
            <a:r>
              <a:rPr lang="en-US" sz="1400" dirty="0"/>
              <a:t>x</a:t>
            </a:r>
            <a:r>
              <a:rPr lang="en-US" sz="1400" b="1" dirty="0"/>
              <a:t>D</a:t>
            </a:r>
            <a:r>
              <a:rPr lang="en-US" sz="1400" b="1" baseline="-25000" dirty="0"/>
              <a:t>1</a:t>
            </a:r>
          </a:p>
          <a:p>
            <a:pPr marL="285750" indent="-285750">
              <a:buFont typeface="Arial" panose="020B0604020202020204" pitchFamily="34" charset="0"/>
              <a:buChar char="•"/>
            </a:pPr>
            <a:endParaRPr lang="en-US" sz="1400" baseline="-25000" dirty="0"/>
          </a:p>
          <a:p>
            <a:pPr marL="285750" indent="-285750">
              <a:buFont typeface="Arial" panose="020B0604020202020204" pitchFamily="34" charset="0"/>
              <a:buChar char="•"/>
            </a:pPr>
            <a:r>
              <a:rPr lang="en-US" sz="1400" dirty="0"/>
              <a:t>Requires four hyperparameters</a:t>
            </a:r>
          </a:p>
          <a:p>
            <a:pPr marL="285750" indent="-285750">
              <a:buFont typeface="Arial" panose="020B0604020202020204" pitchFamily="34" charset="0"/>
              <a:buChar char="•"/>
            </a:pPr>
            <a:endParaRPr lang="en-US" sz="1400" dirty="0"/>
          </a:p>
          <a:p>
            <a:r>
              <a:rPr lang="en-US" sz="1400" dirty="0"/>
              <a:t>                   </a:t>
            </a:r>
            <a:r>
              <a:rPr lang="en-US" sz="1400" b="1" dirty="0"/>
              <a:t>.</a:t>
            </a:r>
            <a:r>
              <a:rPr lang="en-US" sz="1400" dirty="0"/>
              <a:t>  Number of Filters </a:t>
            </a:r>
            <a:r>
              <a:rPr lang="en-US" sz="1400" b="1" dirty="0"/>
              <a:t>K</a:t>
            </a:r>
          </a:p>
          <a:p>
            <a:r>
              <a:rPr lang="en-US" sz="1400" dirty="0"/>
              <a:t>                   </a:t>
            </a:r>
            <a:r>
              <a:rPr lang="en-US" sz="1400" b="1" dirty="0"/>
              <a:t>. </a:t>
            </a:r>
            <a:r>
              <a:rPr lang="en-US" sz="1400" dirty="0"/>
              <a:t> The stride  </a:t>
            </a:r>
            <a:r>
              <a:rPr lang="en-US" sz="1400" b="1" dirty="0"/>
              <a:t>S</a:t>
            </a:r>
          </a:p>
          <a:p>
            <a:r>
              <a:rPr lang="en-US" sz="1400" dirty="0"/>
              <a:t>                   </a:t>
            </a:r>
            <a:r>
              <a:rPr lang="en-US" sz="1400" b="1" dirty="0"/>
              <a:t>.</a:t>
            </a:r>
            <a:r>
              <a:rPr lang="en-US" sz="1400" dirty="0"/>
              <a:t>  The filter size  </a:t>
            </a:r>
            <a:r>
              <a:rPr lang="en-US" sz="1400" b="1" dirty="0"/>
              <a:t>F</a:t>
            </a:r>
          </a:p>
          <a:p>
            <a:r>
              <a:rPr lang="en-US" sz="1400" dirty="0"/>
              <a:t>                  </a:t>
            </a:r>
            <a:r>
              <a:rPr lang="en-US" sz="1400" b="1" dirty="0"/>
              <a:t> .  </a:t>
            </a:r>
            <a:r>
              <a:rPr lang="en-US" sz="1400" dirty="0"/>
              <a:t>The amount od zero padding  </a:t>
            </a:r>
            <a:r>
              <a:rPr lang="en-US" sz="1400" b="1" dirty="0"/>
              <a:t>P</a:t>
            </a:r>
          </a:p>
          <a:p>
            <a:endParaRPr lang="en-US" sz="1400" dirty="0"/>
          </a:p>
          <a:p>
            <a:pPr marL="285750" indent="-285750">
              <a:buFont typeface="Arial" panose="020B0604020202020204" pitchFamily="34" charset="0"/>
              <a:buChar char="•"/>
            </a:pPr>
            <a:r>
              <a:rPr lang="en-US" sz="1400" dirty="0"/>
              <a:t>Produces a volume of size </a:t>
            </a:r>
            <a:r>
              <a:rPr lang="en-US" sz="1400" b="1" dirty="0"/>
              <a:t>W2</a:t>
            </a:r>
            <a:r>
              <a:rPr lang="en-US" sz="1400" dirty="0"/>
              <a:t> x </a:t>
            </a:r>
            <a:r>
              <a:rPr lang="en-US" sz="1400" b="1" dirty="0"/>
              <a:t>H2</a:t>
            </a:r>
            <a:r>
              <a:rPr lang="en-US" sz="1400" dirty="0"/>
              <a:t> x </a:t>
            </a:r>
            <a:r>
              <a:rPr lang="en-US" sz="1400" b="1" dirty="0"/>
              <a:t>D2</a:t>
            </a:r>
            <a:r>
              <a:rPr lang="en-US" sz="1400" dirty="0"/>
              <a:t> where</a:t>
            </a:r>
          </a:p>
          <a:p>
            <a:pPr marL="285750" indent="-285750">
              <a:buFont typeface="Arial" panose="020B0604020202020204" pitchFamily="34" charset="0"/>
              <a:buChar char="•"/>
            </a:pPr>
            <a:endParaRPr lang="en-US" sz="1400" dirty="0"/>
          </a:p>
          <a:p>
            <a:r>
              <a:rPr lang="en-US" sz="1400" dirty="0"/>
              <a:t>                  </a:t>
            </a:r>
            <a:r>
              <a:rPr lang="en-US" sz="1400" b="1" dirty="0"/>
              <a:t>W</a:t>
            </a:r>
            <a:r>
              <a:rPr lang="en-US" sz="1400" b="1" baseline="-25000" dirty="0"/>
              <a:t>2</a:t>
            </a:r>
            <a:r>
              <a:rPr lang="en-US" sz="1400" dirty="0"/>
              <a:t> = (</a:t>
            </a:r>
            <a:r>
              <a:rPr lang="en-US" sz="1400" b="1" dirty="0"/>
              <a:t>W</a:t>
            </a:r>
            <a:r>
              <a:rPr lang="en-US" sz="1400" b="1" baseline="-25000" dirty="0"/>
              <a:t>1</a:t>
            </a:r>
            <a:r>
              <a:rPr lang="en-US" sz="1400" dirty="0"/>
              <a:t>-</a:t>
            </a:r>
            <a:r>
              <a:rPr lang="en-US" sz="1400" b="1" dirty="0"/>
              <a:t>F</a:t>
            </a:r>
            <a:r>
              <a:rPr lang="en-US" sz="1400" dirty="0"/>
              <a:t>+2</a:t>
            </a:r>
            <a:r>
              <a:rPr lang="en-US" sz="1400" b="1" dirty="0"/>
              <a:t>P</a:t>
            </a:r>
            <a:r>
              <a:rPr lang="en-US" sz="1400" dirty="0"/>
              <a:t>)/</a:t>
            </a:r>
            <a:r>
              <a:rPr lang="en-US" sz="1400" b="1" dirty="0"/>
              <a:t>S</a:t>
            </a:r>
            <a:r>
              <a:rPr lang="en-US" sz="1400" dirty="0"/>
              <a:t>  + 1</a:t>
            </a:r>
          </a:p>
          <a:p>
            <a:r>
              <a:rPr lang="en-US" sz="1400" dirty="0"/>
              <a:t>                   </a:t>
            </a:r>
            <a:r>
              <a:rPr lang="en-US" sz="1400" b="1" dirty="0"/>
              <a:t>H</a:t>
            </a:r>
            <a:r>
              <a:rPr lang="en-US" sz="1400" b="1" baseline="-25000" dirty="0"/>
              <a:t>2</a:t>
            </a:r>
            <a:r>
              <a:rPr lang="en-US" sz="1400" baseline="-25000" dirty="0"/>
              <a:t> </a:t>
            </a:r>
            <a:r>
              <a:rPr lang="en-US" sz="1400" dirty="0"/>
              <a:t>=  (</a:t>
            </a:r>
            <a:r>
              <a:rPr lang="en-US" sz="1400" b="1" dirty="0"/>
              <a:t>H</a:t>
            </a:r>
            <a:r>
              <a:rPr lang="en-US" sz="1400" b="1" baseline="-25000" dirty="0"/>
              <a:t>1</a:t>
            </a:r>
            <a:r>
              <a:rPr lang="en-US" sz="1400" dirty="0"/>
              <a:t>-</a:t>
            </a:r>
            <a:r>
              <a:rPr lang="en-US" sz="1400" b="1" dirty="0"/>
              <a:t>F</a:t>
            </a:r>
            <a:r>
              <a:rPr lang="en-US" sz="1400" dirty="0"/>
              <a:t>+2</a:t>
            </a:r>
            <a:r>
              <a:rPr lang="en-US" sz="1400" b="1" dirty="0"/>
              <a:t>P</a:t>
            </a:r>
            <a:r>
              <a:rPr lang="en-US" sz="1400" dirty="0"/>
              <a:t>)/</a:t>
            </a:r>
            <a:r>
              <a:rPr lang="en-US" sz="1400" b="1" dirty="0"/>
              <a:t>S</a:t>
            </a:r>
            <a:r>
              <a:rPr lang="en-US" sz="1400" dirty="0"/>
              <a:t>  +1</a:t>
            </a:r>
          </a:p>
          <a:p>
            <a:r>
              <a:rPr lang="en-US" sz="1400" dirty="0"/>
              <a:t>                   </a:t>
            </a:r>
            <a:r>
              <a:rPr lang="en-US" sz="1400" b="1" dirty="0"/>
              <a:t>D</a:t>
            </a:r>
            <a:r>
              <a:rPr lang="en-US" sz="1400" b="1" baseline="-25000" dirty="0"/>
              <a:t>2</a:t>
            </a:r>
            <a:r>
              <a:rPr lang="en-US" sz="1400" dirty="0"/>
              <a:t> =  </a:t>
            </a:r>
            <a:r>
              <a:rPr lang="en-US" sz="1400" b="1" dirty="0"/>
              <a:t>K</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 With parameter sharing it introduces </a:t>
            </a:r>
            <a:r>
              <a:rPr lang="en-US" sz="1400" b="1" dirty="0"/>
              <a:t>F</a:t>
            </a:r>
            <a:r>
              <a:rPr lang="en-US" sz="1400" dirty="0"/>
              <a:t>.</a:t>
            </a:r>
            <a:r>
              <a:rPr lang="en-US" sz="1400" b="1" dirty="0"/>
              <a:t>F</a:t>
            </a:r>
            <a:r>
              <a:rPr lang="en-US" sz="1400" dirty="0"/>
              <a:t>.</a:t>
            </a:r>
            <a:r>
              <a:rPr lang="en-US" sz="1400" b="1" dirty="0"/>
              <a:t>D1</a:t>
            </a:r>
            <a:r>
              <a:rPr lang="en-US" sz="1400" dirty="0"/>
              <a:t>  weights per filter for total of (</a:t>
            </a:r>
            <a:r>
              <a:rPr lang="en-US" sz="1400" b="1" dirty="0"/>
              <a:t>F</a:t>
            </a:r>
            <a:r>
              <a:rPr lang="en-US" sz="1400" dirty="0"/>
              <a:t>.</a:t>
            </a:r>
            <a:r>
              <a:rPr lang="en-US" sz="1400" b="1" dirty="0"/>
              <a:t>F</a:t>
            </a:r>
            <a:r>
              <a:rPr lang="en-US" sz="1400" dirty="0"/>
              <a:t>.</a:t>
            </a:r>
            <a:r>
              <a:rPr lang="en-US" sz="1400" b="1" dirty="0"/>
              <a:t>D1</a:t>
            </a:r>
            <a:r>
              <a:rPr lang="en-US" sz="1400" dirty="0"/>
              <a:t>). </a:t>
            </a:r>
            <a:r>
              <a:rPr lang="en-US" sz="1400" b="1" dirty="0"/>
              <a:t>K</a:t>
            </a:r>
            <a:r>
              <a:rPr lang="en-US" sz="1400" dirty="0"/>
              <a:t> weights and </a:t>
            </a:r>
            <a:r>
              <a:rPr lang="en-US" sz="1400" b="1" dirty="0"/>
              <a:t>K</a:t>
            </a:r>
            <a:r>
              <a:rPr lang="en-US" sz="1400" dirty="0"/>
              <a:t> biases</a:t>
            </a:r>
          </a:p>
          <a:p>
            <a:pPr marL="285750" indent="-285750">
              <a:buFont typeface="Arial" panose="020B0604020202020204" pitchFamily="34" charset="0"/>
              <a:buChar char="•"/>
            </a:pPr>
            <a:endParaRPr lang="en-US" sz="1400" dirty="0"/>
          </a:p>
          <a:p>
            <a:endParaRPr lang="en-US" sz="1400" dirty="0"/>
          </a:p>
          <a:p>
            <a:endParaRPr lang="en-US" sz="1400" dirty="0"/>
          </a:p>
          <a:p>
            <a:endParaRPr lang="en-US" dirty="0"/>
          </a:p>
        </p:txBody>
      </p:sp>
      <p:sp>
        <p:nvSpPr>
          <p:cNvPr id="3" name="TextBox 2">
            <a:extLst>
              <a:ext uri="{FF2B5EF4-FFF2-40B4-BE49-F238E27FC236}">
                <a16:creationId xmlns:a16="http://schemas.microsoft.com/office/drawing/2014/main" id="{9D55A3B2-24FC-434C-8C73-C30BDF25F08E}"/>
              </a:ext>
            </a:extLst>
          </p:cNvPr>
          <p:cNvSpPr txBox="1"/>
          <p:nvPr/>
        </p:nvSpPr>
        <p:spPr>
          <a:xfrm>
            <a:off x="6702804" y="939567"/>
            <a:ext cx="3439486" cy="1846659"/>
          </a:xfrm>
          <a:prstGeom prst="rect">
            <a:avLst/>
          </a:prstGeom>
          <a:noFill/>
        </p:spPr>
        <p:txBody>
          <a:bodyPr wrap="square" rtlCol="0">
            <a:spAutoFit/>
          </a:bodyPr>
          <a:lstStyle/>
          <a:p>
            <a:r>
              <a:rPr lang="en-US" b="1" dirty="0">
                <a:solidFill>
                  <a:srgbClr val="C00000"/>
                </a:solidFill>
              </a:rPr>
              <a:t>Common settings</a:t>
            </a:r>
          </a:p>
          <a:p>
            <a:endParaRPr lang="en-US" dirty="0">
              <a:solidFill>
                <a:srgbClr val="C00000"/>
              </a:solidFill>
            </a:endParaRPr>
          </a:p>
          <a:p>
            <a:r>
              <a:rPr lang="en-US" sz="1400" dirty="0">
                <a:solidFill>
                  <a:srgbClr val="C00000"/>
                </a:solidFill>
              </a:rPr>
              <a:t>    -   F=3, S=1,  P=1</a:t>
            </a:r>
          </a:p>
          <a:p>
            <a:r>
              <a:rPr lang="en-US" sz="1400" dirty="0">
                <a:solidFill>
                  <a:srgbClr val="C00000"/>
                </a:solidFill>
              </a:rPr>
              <a:t>    -    F=5, S=1, P=2</a:t>
            </a:r>
          </a:p>
          <a:p>
            <a:r>
              <a:rPr lang="en-US" sz="1400" dirty="0">
                <a:solidFill>
                  <a:srgbClr val="C00000"/>
                </a:solidFill>
              </a:rPr>
              <a:t>    -    F=5,S=2, P=?   (whatever fits)</a:t>
            </a:r>
          </a:p>
          <a:p>
            <a:endParaRPr lang="en-US" dirty="0"/>
          </a:p>
          <a:p>
            <a:endParaRPr lang="en-US" dirty="0"/>
          </a:p>
        </p:txBody>
      </p:sp>
    </p:spTree>
    <p:extLst>
      <p:ext uri="{BB962C8B-B14F-4D97-AF65-F5344CB8AC3E}">
        <p14:creationId xmlns:p14="http://schemas.microsoft.com/office/powerpoint/2010/main" val="143234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2F4C9B-F6D0-4147-8B1E-179BE99CDE1B}"/>
              </a:ext>
            </a:extLst>
          </p:cNvPr>
          <p:cNvSpPr/>
          <p:nvPr/>
        </p:nvSpPr>
        <p:spPr>
          <a:xfrm>
            <a:off x="1233181" y="1997839"/>
            <a:ext cx="9253057" cy="2862322"/>
          </a:xfrm>
          <a:prstGeom prst="rect">
            <a:avLst/>
          </a:prstGeom>
        </p:spPr>
        <p:txBody>
          <a:bodyPr wrap="square">
            <a:spAutoFit/>
          </a:bodyPr>
          <a:lstStyle/>
          <a:p>
            <a:r>
              <a:rPr lang="en-US" b="1" dirty="0" err="1"/>
              <a:t>Downsampling</a:t>
            </a:r>
            <a:r>
              <a:rPr lang="en-US" b="1" dirty="0"/>
              <a:t> (Pooling)</a:t>
            </a:r>
          </a:p>
          <a:p>
            <a:endParaRPr lang="en-US" b="1" dirty="0"/>
          </a:p>
          <a:p>
            <a:endParaRPr lang="en-US" b="1" dirty="0"/>
          </a:p>
          <a:p>
            <a:r>
              <a:rPr lang="en-US" dirty="0"/>
              <a:t>To speed up the training process and reduce the amount of memory consumed by the network, we try to reduce the redundancy present in the input feature. There are a couple of ways we can </a:t>
            </a:r>
            <a:r>
              <a:rPr lang="en-US" dirty="0" err="1"/>
              <a:t>downsample</a:t>
            </a:r>
            <a:r>
              <a:rPr lang="en-US" dirty="0"/>
              <a:t> an image,   the most common one: </a:t>
            </a:r>
            <a:r>
              <a:rPr lang="en-US" b="1" dirty="0"/>
              <a:t>max pooling</a:t>
            </a:r>
            <a:r>
              <a:rPr lang="en-US" dirty="0"/>
              <a:t>.</a:t>
            </a:r>
          </a:p>
          <a:p>
            <a:endParaRPr lang="en-US" dirty="0"/>
          </a:p>
          <a:p>
            <a:r>
              <a:rPr lang="en-US" dirty="0"/>
              <a:t>In max pooling, a window passes over an image according to a set stride (how many units to move on each pass). At each step, the maximum value within the window is pooled into an output matrix, hence the name max pooling.</a:t>
            </a:r>
          </a:p>
        </p:txBody>
      </p:sp>
    </p:spTree>
    <p:extLst>
      <p:ext uri="{BB962C8B-B14F-4D97-AF65-F5344CB8AC3E}">
        <p14:creationId xmlns:p14="http://schemas.microsoft.com/office/powerpoint/2010/main" val="31525643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E16CFBD-B914-4F33-A77E-DDDB3636BB2A}"/>
              </a:ext>
            </a:extLst>
          </p:cNvPr>
          <p:cNvSpPr/>
          <p:nvPr/>
        </p:nvSpPr>
        <p:spPr>
          <a:xfrm>
            <a:off x="1744909" y="391753"/>
            <a:ext cx="8716161" cy="1200329"/>
          </a:xfrm>
          <a:prstGeom prst="rect">
            <a:avLst/>
          </a:prstGeom>
        </p:spPr>
        <p:txBody>
          <a:bodyPr wrap="square">
            <a:spAutoFit/>
          </a:bodyPr>
          <a:lstStyle/>
          <a:p>
            <a:r>
              <a:rPr lang="en-US" b="1" dirty="0" err="1"/>
              <a:t>Maxpooling</a:t>
            </a:r>
            <a:endParaRPr lang="en-US" b="1" dirty="0"/>
          </a:p>
          <a:p>
            <a:endParaRPr lang="en-US" dirty="0"/>
          </a:p>
          <a:p>
            <a:r>
              <a:rPr lang="en-US" dirty="0"/>
              <a:t>In the following visual, a window of size f=2 passes over an image with a stride of 2. At each step, the maximum value within the window is chosen:</a:t>
            </a:r>
          </a:p>
        </p:txBody>
      </p:sp>
      <p:pic>
        <p:nvPicPr>
          <p:cNvPr id="4" name="Picture 3">
            <a:extLst>
              <a:ext uri="{FF2B5EF4-FFF2-40B4-BE49-F238E27FC236}">
                <a16:creationId xmlns:a16="http://schemas.microsoft.com/office/drawing/2014/main" id="{2BA893EC-0586-4443-B9B4-EC8EE5AA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2294" y="1793580"/>
            <a:ext cx="4191569" cy="2191353"/>
          </a:xfrm>
          <a:prstGeom prst="rect">
            <a:avLst/>
          </a:prstGeom>
        </p:spPr>
      </p:pic>
      <p:sp>
        <p:nvSpPr>
          <p:cNvPr id="5" name="Rectangle 4">
            <a:extLst>
              <a:ext uri="{FF2B5EF4-FFF2-40B4-BE49-F238E27FC236}">
                <a16:creationId xmlns:a16="http://schemas.microsoft.com/office/drawing/2014/main" id="{B272EDEF-C8EA-44C4-BA2A-EE77C551D879}"/>
              </a:ext>
            </a:extLst>
          </p:cNvPr>
          <p:cNvSpPr/>
          <p:nvPr/>
        </p:nvSpPr>
        <p:spPr>
          <a:xfrm>
            <a:off x="1744909" y="4429711"/>
            <a:ext cx="8716161" cy="646331"/>
          </a:xfrm>
          <a:prstGeom prst="rect">
            <a:avLst/>
          </a:prstGeom>
        </p:spPr>
        <p:txBody>
          <a:bodyPr wrap="square">
            <a:spAutoFit/>
          </a:bodyPr>
          <a:lstStyle/>
          <a:p>
            <a:r>
              <a:rPr lang="en-US" dirty="0"/>
              <a:t>Max pooling significantly reduces the representation size, in turn reducing the amount of memory required and the number of operations performed later in the network. </a:t>
            </a:r>
          </a:p>
        </p:txBody>
      </p:sp>
      <p:sp>
        <p:nvSpPr>
          <p:cNvPr id="6" name="Rectangle 5">
            <a:extLst>
              <a:ext uri="{FF2B5EF4-FFF2-40B4-BE49-F238E27FC236}">
                <a16:creationId xmlns:a16="http://schemas.microsoft.com/office/drawing/2014/main" id="{C3342CE1-1BF0-4BE7-AC4F-D98EF1F3DE53}"/>
              </a:ext>
            </a:extLst>
          </p:cNvPr>
          <p:cNvSpPr/>
          <p:nvPr/>
        </p:nvSpPr>
        <p:spPr>
          <a:xfrm>
            <a:off x="1644242" y="5129819"/>
            <a:ext cx="8716161" cy="923330"/>
          </a:xfrm>
          <a:prstGeom prst="rect">
            <a:avLst/>
          </a:prstGeom>
        </p:spPr>
        <p:txBody>
          <a:bodyPr wrap="square">
            <a:spAutoFit/>
          </a:bodyPr>
          <a:lstStyle/>
          <a:p>
            <a:r>
              <a:rPr lang="en-US" dirty="0"/>
              <a:t>An added benefit of max pooling is that it forces the network to focus on a few neurons instead of all of them which has a regularizing effect on the network, making it less likely to overfit the training data and hopefully generalize well.</a:t>
            </a:r>
          </a:p>
        </p:txBody>
      </p:sp>
    </p:spTree>
    <p:extLst>
      <p:ext uri="{BB962C8B-B14F-4D97-AF65-F5344CB8AC3E}">
        <p14:creationId xmlns:p14="http://schemas.microsoft.com/office/powerpoint/2010/main" val="22244782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keyboard&#10;&#10;Description automatically generated">
            <a:extLst>
              <a:ext uri="{FF2B5EF4-FFF2-40B4-BE49-F238E27FC236}">
                <a16:creationId xmlns:a16="http://schemas.microsoft.com/office/drawing/2014/main" id="{481E3F74-C390-4489-AD1C-1D506ACBE3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047750"/>
            <a:ext cx="9525000" cy="4762500"/>
          </a:xfrm>
          <a:prstGeom prst="rect">
            <a:avLst/>
          </a:prstGeom>
        </p:spPr>
      </p:pic>
    </p:spTree>
    <p:extLst>
      <p:ext uri="{BB962C8B-B14F-4D97-AF65-F5344CB8AC3E}">
        <p14:creationId xmlns:p14="http://schemas.microsoft.com/office/powerpoint/2010/main" val="2774512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hoto, large, man&#10;&#10;Description automatically generated">
            <a:extLst>
              <a:ext uri="{FF2B5EF4-FFF2-40B4-BE49-F238E27FC236}">
                <a16:creationId xmlns:a16="http://schemas.microsoft.com/office/drawing/2014/main" id="{DF9BE68E-9B49-4047-860B-8AE1048B6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1047750"/>
            <a:ext cx="9525000" cy="4762500"/>
          </a:xfrm>
          <a:prstGeom prst="rect">
            <a:avLst/>
          </a:prstGeom>
        </p:spPr>
      </p:pic>
    </p:spTree>
    <p:extLst>
      <p:ext uri="{BB962C8B-B14F-4D97-AF65-F5344CB8AC3E}">
        <p14:creationId xmlns:p14="http://schemas.microsoft.com/office/powerpoint/2010/main" val="1959858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613B9-CA09-4D96-A730-A3CBE8F4E3F1}"/>
              </a:ext>
            </a:extLst>
          </p:cNvPr>
          <p:cNvPicPr>
            <a:picLocks noChangeAspect="1"/>
          </p:cNvPicPr>
          <p:nvPr/>
        </p:nvPicPr>
        <p:blipFill rotWithShape="1">
          <a:blip r:embed="rId2"/>
          <a:srcRect l="30109" t="26225" r="19435" b="14572"/>
          <a:stretch/>
        </p:blipFill>
        <p:spPr>
          <a:xfrm>
            <a:off x="1046922" y="632791"/>
            <a:ext cx="10429460" cy="5592418"/>
          </a:xfrm>
          <a:prstGeom prst="rect">
            <a:avLst/>
          </a:prstGeom>
        </p:spPr>
      </p:pic>
    </p:spTree>
    <p:extLst>
      <p:ext uri="{BB962C8B-B14F-4D97-AF65-F5344CB8AC3E}">
        <p14:creationId xmlns:p14="http://schemas.microsoft.com/office/powerpoint/2010/main" val="6671441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D19C13-4149-401D-BD10-5C8FD7703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09" y="572655"/>
            <a:ext cx="9642763" cy="5190836"/>
          </a:xfrm>
          <a:prstGeom prst="rect">
            <a:avLst/>
          </a:prstGeom>
        </p:spPr>
      </p:pic>
      <p:sp>
        <p:nvSpPr>
          <p:cNvPr id="4" name="TextBox 3">
            <a:extLst>
              <a:ext uri="{FF2B5EF4-FFF2-40B4-BE49-F238E27FC236}">
                <a16:creationId xmlns:a16="http://schemas.microsoft.com/office/drawing/2014/main" id="{5487C145-9D5D-44BE-ACA4-27F0DD3E4A05}"/>
              </a:ext>
            </a:extLst>
          </p:cNvPr>
          <p:cNvSpPr txBox="1"/>
          <p:nvPr/>
        </p:nvSpPr>
        <p:spPr>
          <a:xfrm>
            <a:off x="1526796" y="6182686"/>
            <a:ext cx="4731391" cy="246221"/>
          </a:xfrm>
          <a:prstGeom prst="rect">
            <a:avLst/>
          </a:prstGeom>
          <a:noFill/>
        </p:spPr>
        <p:txBody>
          <a:bodyPr wrap="square" rtlCol="0">
            <a:spAutoFit/>
          </a:bodyPr>
          <a:lstStyle/>
          <a:p>
            <a:r>
              <a:rPr lang="en-US" sz="1000" dirty="0"/>
              <a:t>From    towardsdatascience.com</a:t>
            </a:r>
          </a:p>
        </p:txBody>
      </p:sp>
    </p:spTree>
    <p:extLst>
      <p:ext uri="{BB962C8B-B14F-4D97-AF65-F5344CB8AC3E}">
        <p14:creationId xmlns:p14="http://schemas.microsoft.com/office/powerpoint/2010/main" val="280204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9B95A7-D458-49D1-A6FC-37BE62B035D2}"/>
              </a:ext>
            </a:extLst>
          </p:cNvPr>
          <p:cNvSpPr/>
          <p:nvPr/>
        </p:nvSpPr>
        <p:spPr>
          <a:xfrm>
            <a:off x="1451296" y="1398431"/>
            <a:ext cx="10159068" cy="1477328"/>
          </a:xfrm>
          <a:prstGeom prst="rect">
            <a:avLst/>
          </a:prstGeom>
        </p:spPr>
        <p:txBody>
          <a:bodyPr wrap="square">
            <a:spAutoFit/>
          </a:bodyPr>
          <a:lstStyle/>
          <a:p>
            <a:r>
              <a:rPr lang="en-US" b="1" dirty="0"/>
              <a:t>Fully Connected Layer</a:t>
            </a:r>
          </a:p>
          <a:p>
            <a:endParaRPr lang="en-US" dirty="0"/>
          </a:p>
          <a:p>
            <a:r>
              <a:rPr lang="en-US" dirty="0"/>
              <a:t>After multiple convolutional layers and </a:t>
            </a:r>
            <a:r>
              <a:rPr lang="en-US" dirty="0" err="1"/>
              <a:t>downsampling</a:t>
            </a:r>
            <a:r>
              <a:rPr lang="en-US" dirty="0"/>
              <a:t> operations, the 3D image representation is converted into a feature vector that is passed into a Multi-Layer Perceptron, which merely is a neural network with at least three layers. This is referred to as a </a:t>
            </a:r>
            <a:r>
              <a:rPr lang="en-US" b="1" dirty="0"/>
              <a:t>Fully-Connected Layer.</a:t>
            </a:r>
            <a:endParaRPr lang="en-US" dirty="0"/>
          </a:p>
        </p:txBody>
      </p:sp>
      <p:sp>
        <p:nvSpPr>
          <p:cNvPr id="3" name="Rectangle 2">
            <a:extLst>
              <a:ext uri="{FF2B5EF4-FFF2-40B4-BE49-F238E27FC236}">
                <a16:creationId xmlns:a16="http://schemas.microsoft.com/office/drawing/2014/main" id="{AA7F4058-6447-4BB1-A795-E242B37469F9}"/>
              </a:ext>
            </a:extLst>
          </p:cNvPr>
          <p:cNvSpPr/>
          <p:nvPr/>
        </p:nvSpPr>
        <p:spPr>
          <a:xfrm>
            <a:off x="1610686" y="3789294"/>
            <a:ext cx="9043332" cy="923330"/>
          </a:xfrm>
          <a:prstGeom prst="rect">
            <a:avLst/>
          </a:prstGeom>
        </p:spPr>
        <p:txBody>
          <a:bodyPr wrap="square">
            <a:spAutoFit/>
          </a:bodyPr>
          <a:lstStyle/>
          <a:p>
            <a:r>
              <a:rPr lang="en-US" dirty="0"/>
              <a:t>In the fully-connected operation of a neural network, the input representation is flattened into a feature vector and passed through a network of neurons to predict the output probabilities. The following image describes the flattening operation:</a:t>
            </a:r>
          </a:p>
        </p:txBody>
      </p:sp>
    </p:spTree>
    <p:extLst>
      <p:ext uri="{BB962C8B-B14F-4D97-AF65-F5344CB8AC3E}">
        <p14:creationId xmlns:p14="http://schemas.microsoft.com/office/powerpoint/2010/main" val="5166137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2FBBA0-B22A-400E-A113-0DE0BA420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29" y="1504368"/>
            <a:ext cx="4762455" cy="2774017"/>
          </a:xfrm>
          <a:prstGeom prst="rect">
            <a:avLst/>
          </a:prstGeom>
        </p:spPr>
      </p:pic>
      <p:sp>
        <p:nvSpPr>
          <p:cNvPr id="4" name="TextBox 3">
            <a:extLst>
              <a:ext uri="{FF2B5EF4-FFF2-40B4-BE49-F238E27FC236}">
                <a16:creationId xmlns:a16="http://schemas.microsoft.com/office/drawing/2014/main" id="{36F71C28-4A76-477C-B95F-591D1C3E5BEF}"/>
              </a:ext>
            </a:extLst>
          </p:cNvPr>
          <p:cNvSpPr txBox="1"/>
          <p:nvPr/>
        </p:nvSpPr>
        <p:spPr>
          <a:xfrm>
            <a:off x="2873829" y="587829"/>
            <a:ext cx="3844212" cy="369332"/>
          </a:xfrm>
          <a:prstGeom prst="rect">
            <a:avLst/>
          </a:prstGeom>
          <a:noFill/>
        </p:spPr>
        <p:txBody>
          <a:bodyPr wrap="square" rtlCol="0">
            <a:spAutoFit/>
          </a:bodyPr>
          <a:lstStyle/>
          <a:p>
            <a:r>
              <a:rPr lang="en-US" b="1" dirty="0"/>
              <a:t>flattening operation</a:t>
            </a:r>
          </a:p>
        </p:txBody>
      </p:sp>
      <p:sp>
        <p:nvSpPr>
          <p:cNvPr id="5" name="Rectangle 4">
            <a:extLst>
              <a:ext uri="{FF2B5EF4-FFF2-40B4-BE49-F238E27FC236}">
                <a16:creationId xmlns:a16="http://schemas.microsoft.com/office/drawing/2014/main" id="{9D6523A3-77E5-4DEB-A6FD-1F577887E3B2}"/>
              </a:ext>
            </a:extLst>
          </p:cNvPr>
          <p:cNvSpPr/>
          <p:nvPr/>
        </p:nvSpPr>
        <p:spPr>
          <a:xfrm>
            <a:off x="3014443" y="4825592"/>
            <a:ext cx="7748631" cy="646331"/>
          </a:xfrm>
          <a:prstGeom prst="rect">
            <a:avLst/>
          </a:prstGeom>
        </p:spPr>
        <p:txBody>
          <a:bodyPr wrap="square">
            <a:spAutoFit/>
          </a:bodyPr>
          <a:lstStyle/>
          <a:p>
            <a:r>
              <a:rPr lang="en-US" dirty="0"/>
              <a:t>The rows are concatenated to form a long feature vector. If multiple input layers are present, its rows are also concatenated to form an even longer feature vector.</a:t>
            </a:r>
          </a:p>
        </p:txBody>
      </p:sp>
    </p:spTree>
    <p:extLst>
      <p:ext uri="{BB962C8B-B14F-4D97-AF65-F5344CB8AC3E}">
        <p14:creationId xmlns:p14="http://schemas.microsoft.com/office/powerpoint/2010/main" val="328078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A7148F-C30C-48FF-B4AF-EE77A815E277}"/>
              </a:ext>
            </a:extLst>
          </p:cNvPr>
          <p:cNvPicPr>
            <a:picLocks noChangeAspect="1"/>
          </p:cNvPicPr>
          <p:nvPr/>
        </p:nvPicPr>
        <p:blipFill rotWithShape="1">
          <a:blip r:embed="rId3"/>
          <a:srcRect l="4489" t="27677" r="62954" b="44646"/>
          <a:stretch/>
        </p:blipFill>
        <p:spPr>
          <a:xfrm>
            <a:off x="3290452" y="1177636"/>
            <a:ext cx="3969328" cy="1898072"/>
          </a:xfrm>
          <a:prstGeom prst="rect">
            <a:avLst/>
          </a:prstGeom>
        </p:spPr>
      </p:pic>
      <p:pic>
        <p:nvPicPr>
          <p:cNvPr id="3" name="Picture 2">
            <a:extLst>
              <a:ext uri="{FF2B5EF4-FFF2-40B4-BE49-F238E27FC236}">
                <a16:creationId xmlns:a16="http://schemas.microsoft.com/office/drawing/2014/main" id="{D5B9566B-7BC7-47AB-BB03-F79CAA557B86}"/>
              </a:ext>
            </a:extLst>
          </p:cNvPr>
          <p:cNvPicPr>
            <a:picLocks noChangeAspect="1"/>
          </p:cNvPicPr>
          <p:nvPr/>
        </p:nvPicPr>
        <p:blipFill rotWithShape="1">
          <a:blip r:embed="rId4"/>
          <a:srcRect l="3750" t="30909" r="61818" b="44849"/>
          <a:stretch/>
        </p:blipFill>
        <p:spPr>
          <a:xfrm>
            <a:off x="3290452" y="4017815"/>
            <a:ext cx="4197927" cy="1662549"/>
          </a:xfrm>
          <a:prstGeom prst="rect">
            <a:avLst/>
          </a:prstGeom>
        </p:spPr>
      </p:pic>
    </p:spTree>
    <p:extLst>
      <p:ext uri="{BB962C8B-B14F-4D97-AF65-F5344CB8AC3E}">
        <p14:creationId xmlns:p14="http://schemas.microsoft.com/office/powerpoint/2010/main" val="1263711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29ACEA-88DC-4753-B584-E0882331CC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381000"/>
            <a:ext cx="8128000" cy="6096000"/>
          </a:xfrm>
          <a:prstGeom prst="rect">
            <a:avLst/>
          </a:prstGeom>
        </p:spPr>
      </p:pic>
    </p:spTree>
    <p:extLst>
      <p:ext uri="{BB962C8B-B14F-4D97-AF65-F5344CB8AC3E}">
        <p14:creationId xmlns:p14="http://schemas.microsoft.com/office/powerpoint/2010/main" val="1332064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2624F5-322E-4DF5-BFDF-E5D2AB09C5EA}"/>
              </a:ext>
            </a:extLst>
          </p:cNvPr>
          <p:cNvPicPr>
            <a:picLocks noChangeAspect="1"/>
          </p:cNvPicPr>
          <p:nvPr/>
        </p:nvPicPr>
        <p:blipFill rotWithShape="1">
          <a:blip r:embed="rId3"/>
          <a:srcRect l="3523" t="23636" r="50000" b="31919"/>
          <a:stretch/>
        </p:blipFill>
        <p:spPr>
          <a:xfrm>
            <a:off x="429490" y="471055"/>
            <a:ext cx="10460183" cy="5860472"/>
          </a:xfrm>
          <a:prstGeom prst="rect">
            <a:avLst/>
          </a:prstGeom>
        </p:spPr>
      </p:pic>
    </p:spTree>
    <p:extLst>
      <p:ext uri="{BB962C8B-B14F-4D97-AF65-F5344CB8AC3E}">
        <p14:creationId xmlns:p14="http://schemas.microsoft.com/office/powerpoint/2010/main" val="4271586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478E6-22FB-49B4-A513-618BF5785E08}"/>
              </a:ext>
            </a:extLst>
          </p:cNvPr>
          <p:cNvPicPr>
            <a:picLocks noChangeAspect="1"/>
          </p:cNvPicPr>
          <p:nvPr/>
        </p:nvPicPr>
        <p:blipFill rotWithShape="1">
          <a:blip r:embed="rId2">
            <a:extLst>
              <a:ext uri="{28A0092B-C50C-407E-A947-70E740481C1C}">
                <a14:useLocalDpi xmlns:a14="http://schemas.microsoft.com/office/drawing/2010/main" val="0"/>
              </a:ext>
            </a:extLst>
          </a:blip>
          <a:srcRect t="25952"/>
          <a:stretch/>
        </p:blipFill>
        <p:spPr>
          <a:xfrm>
            <a:off x="536895" y="385894"/>
            <a:ext cx="11165747" cy="6091106"/>
          </a:xfrm>
          <a:prstGeom prst="rect">
            <a:avLst/>
          </a:prstGeom>
        </p:spPr>
      </p:pic>
    </p:spTree>
    <p:extLst>
      <p:ext uri="{BB962C8B-B14F-4D97-AF65-F5344CB8AC3E}">
        <p14:creationId xmlns:p14="http://schemas.microsoft.com/office/powerpoint/2010/main" val="682020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21F1BE-A108-466C-B749-637ABE405E1F}"/>
              </a:ext>
            </a:extLst>
          </p:cNvPr>
          <p:cNvSpPr/>
          <p:nvPr/>
        </p:nvSpPr>
        <p:spPr>
          <a:xfrm>
            <a:off x="1140902" y="798538"/>
            <a:ext cx="9320169" cy="1754326"/>
          </a:xfrm>
          <a:prstGeom prst="rect">
            <a:avLst/>
          </a:prstGeom>
        </p:spPr>
        <p:txBody>
          <a:bodyPr wrap="square">
            <a:spAutoFit/>
          </a:bodyPr>
          <a:lstStyle/>
          <a:p>
            <a:r>
              <a:rPr lang="en-US" b="1" dirty="0"/>
              <a:t>Fully Connected Layers</a:t>
            </a:r>
          </a:p>
          <a:p>
            <a:endParaRPr lang="en-US" dirty="0"/>
          </a:p>
          <a:p>
            <a:r>
              <a:rPr lang="en-US" dirty="0"/>
              <a:t>The feature vector is then passed through multiple dense layers. At each dense layer, the feature vector is multiplied by the layer’s weights, summed with its biases, and passed through a non-linearity.</a:t>
            </a:r>
          </a:p>
          <a:p>
            <a:r>
              <a:rPr lang="en-US" dirty="0"/>
              <a:t>The following image visualizes the fully connected operation and dense layers:</a:t>
            </a:r>
          </a:p>
        </p:txBody>
      </p:sp>
      <p:pic>
        <p:nvPicPr>
          <p:cNvPr id="4" name="Picture 3">
            <a:extLst>
              <a:ext uri="{FF2B5EF4-FFF2-40B4-BE49-F238E27FC236}">
                <a16:creationId xmlns:a16="http://schemas.microsoft.com/office/drawing/2014/main" id="{292371D9-ED3B-4B64-A93B-483E3E1C8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72" y="3271706"/>
            <a:ext cx="6442745" cy="2043244"/>
          </a:xfrm>
          <a:prstGeom prst="rect">
            <a:avLst/>
          </a:prstGeom>
        </p:spPr>
      </p:pic>
    </p:spTree>
    <p:extLst>
      <p:ext uri="{BB962C8B-B14F-4D97-AF65-F5344CB8AC3E}">
        <p14:creationId xmlns:p14="http://schemas.microsoft.com/office/powerpoint/2010/main" val="278156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lock&#10;&#10;Description automatically generated">
            <a:extLst>
              <a:ext uri="{FF2B5EF4-FFF2-40B4-BE49-F238E27FC236}">
                <a16:creationId xmlns:a16="http://schemas.microsoft.com/office/drawing/2014/main" id="{A2557A1B-9423-463A-93C6-6DA4371AB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890" y="1095375"/>
            <a:ext cx="4970207" cy="4667250"/>
          </a:xfrm>
          <a:prstGeom prst="rect">
            <a:avLst/>
          </a:prstGeom>
        </p:spPr>
      </p:pic>
      <p:sp>
        <p:nvSpPr>
          <p:cNvPr id="4" name="Rectangle 3">
            <a:extLst>
              <a:ext uri="{FF2B5EF4-FFF2-40B4-BE49-F238E27FC236}">
                <a16:creationId xmlns:a16="http://schemas.microsoft.com/office/drawing/2014/main" id="{0AFFE668-6F22-4098-BB1F-4AE90664DFB3}"/>
              </a:ext>
            </a:extLst>
          </p:cNvPr>
          <p:cNvSpPr/>
          <p:nvPr/>
        </p:nvSpPr>
        <p:spPr>
          <a:xfrm>
            <a:off x="6218905" y="1239872"/>
            <a:ext cx="5406888" cy="4401205"/>
          </a:xfrm>
          <a:prstGeom prst="rect">
            <a:avLst/>
          </a:prstGeom>
        </p:spPr>
        <p:txBody>
          <a:bodyPr wrap="square">
            <a:spAutoFit/>
          </a:bodyPr>
          <a:lstStyle/>
          <a:p>
            <a:r>
              <a:rPr lang="en-US" sz="2800" b="1" dirty="0"/>
              <a:t>Fully Connected Layers:</a:t>
            </a:r>
          </a:p>
          <a:p>
            <a:endParaRPr lang="en-US" sz="2800" b="1" dirty="0"/>
          </a:p>
          <a:p>
            <a:r>
              <a:rPr lang="en-US" sz="2800" dirty="0"/>
              <a:t>These layers consist of linear functions between the input and the output. For </a:t>
            </a:r>
            <a:r>
              <a:rPr lang="en-US" sz="2800" i="1" dirty="0" err="1"/>
              <a:t>i</a:t>
            </a:r>
            <a:r>
              <a:rPr lang="en-US" sz="2800" i="1" dirty="0"/>
              <a:t> </a:t>
            </a:r>
            <a:r>
              <a:rPr lang="en-US" sz="2800" dirty="0"/>
              <a:t>input nodes and </a:t>
            </a:r>
            <a:r>
              <a:rPr lang="en-US" sz="2800" i="1" dirty="0"/>
              <a:t>j </a:t>
            </a:r>
            <a:r>
              <a:rPr lang="en-US" sz="2800" dirty="0"/>
              <a:t>output nodes, the trainable weights are </a:t>
            </a:r>
            <a:r>
              <a:rPr lang="en-US" sz="2800" dirty="0" err="1"/>
              <a:t>wij</a:t>
            </a:r>
            <a:r>
              <a:rPr lang="en-US" sz="2800" dirty="0"/>
              <a:t> and </a:t>
            </a:r>
            <a:r>
              <a:rPr lang="en-US" sz="2800" dirty="0" err="1"/>
              <a:t>bj</a:t>
            </a:r>
            <a:r>
              <a:rPr lang="en-US" sz="2800" dirty="0"/>
              <a:t>. The figure on the left illustrates how a fully connected layer between 3 input and 2 output nodes work.</a:t>
            </a:r>
          </a:p>
        </p:txBody>
      </p:sp>
    </p:spTree>
    <p:extLst>
      <p:ext uri="{BB962C8B-B14F-4D97-AF65-F5344CB8AC3E}">
        <p14:creationId xmlns:p14="http://schemas.microsoft.com/office/powerpoint/2010/main" val="2068642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E7FCF2-9473-42DF-AC98-C2AED470C402}"/>
              </a:ext>
            </a:extLst>
          </p:cNvPr>
          <p:cNvPicPr>
            <a:picLocks noChangeAspect="1"/>
          </p:cNvPicPr>
          <p:nvPr/>
        </p:nvPicPr>
        <p:blipFill rotWithShape="1">
          <a:blip r:embed="rId3">
            <a:extLst>
              <a:ext uri="{28A0092B-C50C-407E-A947-70E740481C1C}">
                <a14:useLocalDpi xmlns:a14="http://schemas.microsoft.com/office/drawing/2010/main" val="0"/>
              </a:ext>
            </a:extLst>
          </a:blip>
          <a:srcRect t="38295"/>
          <a:stretch/>
        </p:blipFill>
        <p:spPr>
          <a:xfrm>
            <a:off x="1136073" y="595746"/>
            <a:ext cx="10307782" cy="5881254"/>
          </a:xfrm>
          <a:prstGeom prst="rect">
            <a:avLst/>
          </a:prstGeom>
        </p:spPr>
      </p:pic>
    </p:spTree>
    <p:extLst>
      <p:ext uri="{BB962C8B-B14F-4D97-AF65-F5344CB8AC3E}">
        <p14:creationId xmlns:p14="http://schemas.microsoft.com/office/powerpoint/2010/main" val="39501610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805B76-9954-4D4C-8545-73BBABAFEADF}"/>
              </a:ext>
            </a:extLst>
          </p:cNvPr>
          <p:cNvPicPr>
            <a:picLocks noChangeAspect="1"/>
          </p:cNvPicPr>
          <p:nvPr/>
        </p:nvPicPr>
        <p:blipFill>
          <a:blip r:embed="rId2"/>
          <a:stretch>
            <a:fillRect/>
          </a:stretch>
        </p:blipFill>
        <p:spPr>
          <a:xfrm>
            <a:off x="1531240" y="949314"/>
            <a:ext cx="8372475" cy="4204998"/>
          </a:xfrm>
          <a:prstGeom prst="rect">
            <a:avLst/>
          </a:prstGeom>
        </p:spPr>
      </p:pic>
      <p:sp>
        <p:nvSpPr>
          <p:cNvPr id="3" name="TextBox 2">
            <a:extLst>
              <a:ext uri="{FF2B5EF4-FFF2-40B4-BE49-F238E27FC236}">
                <a16:creationId xmlns:a16="http://schemas.microsoft.com/office/drawing/2014/main" id="{CA260A22-A42D-4BD8-B73A-02F1ED5B2503}"/>
              </a:ext>
            </a:extLst>
          </p:cNvPr>
          <p:cNvSpPr txBox="1"/>
          <p:nvPr/>
        </p:nvSpPr>
        <p:spPr>
          <a:xfrm>
            <a:off x="2059709" y="572655"/>
            <a:ext cx="6650182" cy="923330"/>
          </a:xfrm>
          <a:prstGeom prst="rect">
            <a:avLst/>
          </a:prstGeom>
          <a:noFill/>
        </p:spPr>
        <p:txBody>
          <a:bodyPr wrap="square" rtlCol="0">
            <a:spAutoFit/>
          </a:bodyPr>
          <a:lstStyle/>
          <a:p>
            <a:r>
              <a:rPr lang="en-US" b="1" dirty="0" err="1"/>
              <a:t>DeepFace</a:t>
            </a:r>
            <a:r>
              <a:rPr lang="en-US" b="1" dirty="0"/>
              <a:t>   - by Facebook AI Research</a:t>
            </a:r>
          </a:p>
          <a:p>
            <a:endParaRPr lang="en-US" b="1" dirty="0"/>
          </a:p>
          <a:p>
            <a:r>
              <a:rPr lang="en-US" sz="1600" b="1" dirty="0"/>
              <a:t>Face Recognition   - Accuracy 97.35</a:t>
            </a:r>
          </a:p>
        </p:txBody>
      </p:sp>
      <p:sp>
        <p:nvSpPr>
          <p:cNvPr id="4" name="TextBox 3">
            <a:extLst>
              <a:ext uri="{FF2B5EF4-FFF2-40B4-BE49-F238E27FC236}">
                <a16:creationId xmlns:a16="http://schemas.microsoft.com/office/drawing/2014/main" id="{C30E43DE-3BA3-49A6-95AB-9E487FA07683}"/>
              </a:ext>
            </a:extLst>
          </p:cNvPr>
          <p:cNvSpPr txBox="1"/>
          <p:nvPr/>
        </p:nvSpPr>
        <p:spPr>
          <a:xfrm>
            <a:off x="1338556" y="6285345"/>
            <a:ext cx="8565159"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Yaniv </a:t>
            </a:r>
            <a:r>
              <a:rPr lang="en-US" sz="1000" dirty="0" err="1"/>
              <a:t>Taigman</a:t>
            </a:r>
            <a:r>
              <a:rPr lang="en-US" sz="1000" dirty="0"/>
              <a:t>  </a:t>
            </a:r>
            <a:r>
              <a:rPr lang="en-US" sz="1000" dirty="0" err="1"/>
              <a:t>etel</a:t>
            </a:r>
            <a:r>
              <a:rPr lang="en-US" sz="1000" dirty="0"/>
              <a:t>  - “</a:t>
            </a:r>
            <a:r>
              <a:rPr lang="en-US" sz="1000" dirty="0" err="1"/>
              <a:t>DeepFace</a:t>
            </a:r>
            <a:r>
              <a:rPr lang="en-US" sz="1000" dirty="0"/>
              <a:t>: Closing the Gap to Human-Level Performance in Face Verification”, CVPR 2014</a:t>
            </a:r>
          </a:p>
        </p:txBody>
      </p:sp>
    </p:spTree>
    <p:extLst>
      <p:ext uri="{BB962C8B-B14F-4D97-AF65-F5344CB8AC3E}">
        <p14:creationId xmlns:p14="http://schemas.microsoft.com/office/powerpoint/2010/main" val="3073246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521513-3B63-4912-B962-B83D3AF65672}"/>
              </a:ext>
            </a:extLst>
          </p:cNvPr>
          <p:cNvPicPr>
            <a:picLocks noChangeAspect="1"/>
          </p:cNvPicPr>
          <p:nvPr/>
        </p:nvPicPr>
        <p:blipFill rotWithShape="1">
          <a:blip r:embed="rId3"/>
          <a:srcRect l="25796" t="23816" r="37045" b="42826"/>
          <a:stretch/>
        </p:blipFill>
        <p:spPr>
          <a:xfrm>
            <a:off x="0" y="443345"/>
            <a:ext cx="12192000" cy="6303819"/>
          </a:xfrm>
          <a:prstGeom prst="rect">
            <a:avLst/>
          </a:prstGeom>
        </p:spPr>
      </p:pic>
    </p:spTree>
    <p:extLst>
      <p:ext uri="{BB962C8B-B14F-4D97-AF65-F5344CB8AC3E}">
        <p14:creationId xmlns:p14="http://schemas.microsoft.com/office/powerpoint/2010/main" val="30798596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4C55D7-5993-493D-B9F6-4461E6A611ED}"/>
              </a:ext>
            </a:extLst>
          </p:cNvPr>
          <p:cNvSpPr/>
          <p:nvPr/>
        </p:nvSpPr>
        <p:spPr>
          <a:xfrm>
            <a:off x="858129" y="1305342"/>
            <a:ext cx="10185009" cy="4247317"/>
          </a:xfrm>
          <a:prstGeom prst="rect">
            <a:avLst/>
          </a:prstGeom>
        </p:spPr>
        <p:txBody>
          <a:bodyPr wrap="square">
            <a:spAutoFit/>
          </a:bodyPr>
          <a:lstStyle/>
          <a:p>
            <a:r>
              <a:rPr lang="en-US" b="1" dirty="0"/>
              <a:t>The CIFAR-10 dataset</a:t>
            </a:r>
          </a:p>
          <a:p>
            <a:endParaRPr lang="en-US" b="1" dirty="0"/>
          </a:p>
          <a:p>
            <a:endParaRPr lang="en-US" b="1" dirty="0"/>
          </a:p>
          <a:p>
            <a:r>
              <a:rPr lang="en-US" dirty="0"/>
              <a:t>The CIFAR-10 dataset consists of 60000 32x32 </a:t>
            </a:r>
            <a:r>
              <a:rPr lang="en-US" dirty="0" err="1"/>
              <a:t>colour</a:t>
            </a:r>
            <a:r>
              <a:rPr lang="en-US" dirty="0"/>
              <a:t> images in 10 classes, with 6000 images per class. There are 50000 training images and 10000 test images. </a:t>
            </a:r>
            <a:br>
              <a:rPr lang="en-US" dirty="0"/>
            </a:br>
            <a:br>
              <a:rPr lang="en-US" dirty="0"/>
            </a:br>
            <a:r>
              <a:rPr lang="en-US" dirty="0"/>
              <a:t>The dataset is divided into five training batches and one test batch, each with 10000 images. The test batch contains exactly 1000 randomly-selected images from each class. The training batches contain the remaining images in random order, but some training batches may contain more images from one class than another. Between them, the training batches contain exactly 5000 images from each class. </a:t>
            </a:r>
            <a:br>
              <a:rPr lang="en-US" dirty="0"/>
            </a:br>
            <a:br>
              <a:rPr lang="en-US" dirty="0"/>
            </a:br>
            <a:r>
              <a:rPr lang="en-US" dirty="0"/>
              <a:t>Here are the classes in the dataset, as well as 10 random images from each: </a:t>
            </a:r>
          </a:p>
          <a:p>
            <a:endParaRPr lang="en-US" dirty="0"/>
          </a:p>
          <a:p>
            <a:endParaRPr lang="en-US" dirty="0"/>
          </a:p>
          <a:p>
            <a:r>
              <a:rPr lang="en-US" dirty="0"/>
              <a:t>https://www.cs.toronto.edu/~kriz/cifar.html</a:t>
            </a:r>
          </a:p>
        </p:txBody>
      </p:sp>
      <p:sp>
        <p:nvSpPr>
          <p:cNvPr id="3" name="TextBox 2">
            <a:extLst>
              <a:ext uri="{FF2B5EF4-FFF2-40B4-BE49-F238E27FC236}">
                <a16:creationId xmlns:a16="http://schemas.microsoft.com/office/drawing/2014/main" id="{C5CCED1F-4783-42FA-B673-A884A2E484F6}"/>
              </a:ext>
            </a:extLst>
          </p:cNvPr>
          <p:cNvSpPr txBox="1"/>
          <p:nvPr/>
        </p:nvSpPr>
        <p:spPr>
          <a:xfrm>
            <a:off x="1752600" y="605117"/>
            <a:ext cx="8686800" cy="461665"/>
          </a:xfrm>
          <a:prstGeom prst="rect">
            <a:avLst/>
          </a:prstGeom>
          <a:noFill/>
        </p:spPr>
        <p:txBody>
          <a:bodyPr wrap="square" rtlCol="0">
            <a:spAutoFit/>
          </a:bodyPr>
          <a:lstStyle/>
          <a:p>
            <a:r>
              <a:rPr lang="en-US" sz="2400" b="1" dirty="0"/>
              <a:t>Example  - Build  a CNN Model using Tensorflow2.0 and </a:t>
            </a:r>
            <a:r>
              <a:rPr lang="en-US" sz="2400" b="1" dirty="0" err="1"/>
              <a:t>Keras</a:t>
            </a:r>
            <a:endParaRPr lang="en-US" sz="2400" b="1" dirty="0"/>
          </a:p>
        </p:txBody>
      </p:sp>
    </p:spTree>
    <p:extLst>
      <p:ext uri="{BB962C8B-B14F-4D97-AF65-F5344CB8AC3E}">
        <p14:creationId xmlns:p14="http://schemas.microsoft.com/office/powerpoint/2010/main" val="28648783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161F56-6A3A-4409-9684-57AC287D72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381000"/>
            <a:ext cx="8128000" cy="6096000"/>
          </a:xfrm>
          <a:prstGeom prst="rect">
            <a:avLst/>
          </a:prstGeom>
        </p:spPr>
      </p:pic>
    </p:spTree>
    <p:extLst>
      <p:ext uri="{BB962C8B-B14F-4D97-AF65-F5344CB8AC3E}">
        <p14:creationId xmlns:p14="http://schemas.microsoft.com/office/powerpoint/2010/main" val="1718445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843556-2200-40CE-8E7D-A0DC2E805153}"/>
              </a:ext>
            </a:extLst>
          </p:cNvPr>
          <p:cNvSpPr/>
          <p:nvPr/>
        </p:nvSpPr>
        <p:spPr>
          <a:xfrm>
            <a:off x="980661" y="197346"/>
            <a:ext cx="8415130" cy="6740307"/>
          </a:xfrm>
          <a:prstGeom prst="rect">
            <a:avLst/>
          </a:prstGeom>
        </p:spPr>
        <p:txBody>
          <a:bodyPr wrap="square">
            <a:spAutoFit/>
          </a:bodyPr>
          <a:lstStyle/>
          <a:p>
            <a:r>
              <a:rPr lang="en-US" dirty="0"/>
              <a:t>#line</a:t>
            </a:r>
          </a:p>
          <a:p>
            <a:r>
              <a:rPr lang="en-US" dirty="0"/>
              <a:t>import </a:t>
            </a:r>
            <a:r>
              <a:rPr lang="en-US" dirty="0" err="1"/>
              <a:t>tensorflow</a:t>
            </a:r>
            <a:r>
              <a:rPr lang="en-US" dirty="0"/>
              <a:t> as </a:t>
            </a:r>
            <a:r>
              <a:rPr lang="en-US" dirty="0" err="1"/>
              <a:t>tf</a:t>
            </a:r>
            <a:endParaRPr lang="en-US" dirty="0"/>
          </a:p>
          <a:p>
            <a:r>
              <a:rPr lang="en-US" dirty="0"/>
              <a:t>from </a:t>
            </a:r>
            <a:r>
              <a:rPr lang="en-US" dirty="0" err="1"/>
              <a:t>tensorflow</a:t>
            </a:r>
            <a:r>
              <a:rPr lang="en-US" dirty="0"/>
              <a:t> import </a:t>
            </a:r>
            <a:r>
              <a:rPr lang="en-US" dirty="0" err="1"/>
              <a:t>keras</a:t>
            </a:r>
            <a:endParaRPr lang="en-US" dirty="0"/>
          </a:p>
          <a:p>
            <a:r>
              <a:rPr lang="en-US" dirty="0"/>
              <a:t>import </a:t>
            </a:r>
            <a:r>
              <a:rPr lang="en-US" dirty="0" err="1"/>
              <a:t>numpy</a:t>
            </a:r>
            <a:r>
              <a:rPr lang="en-US" dirty="0"/>
              <a:t> as np</a:t>
            </a:r>
          </a:p>
          <a:p>
            <a:endParaRPr lang="en-US" dirty="0"/>
          </a:p>
          <a:p>
            <a:r>
              <a:rPr lang="en-US" dirty="0"/>
              <a:t>x=</a:t>
            </a:r>
            <a:r>
              <a:rPr lang="en-US" dirty="0" err="1"/>
              <a:t>np.array</a:t>
            </a:r>
            <a:r>
              <a:rPr lang="en-US" dirty="0"/>
              <a:t>([-1.0, 0.0, 1.0, 2.0, 3.0, 4.0], </a:t>
            </a:r>
            <a:r>
              <a:rPr lang="en-US" dirty="0" err="1"/>
              <a:t>dtype</a:t>
            </a:r>
            <a:r>
              <a:rPr lang="en-US" dirty="0"/>
              <a:t>=float)</a:t>
            </a:r>
          </a:p>
          <a:p>
            <a:r>
              <a:rPr lang="en-US" dirty="0"/>
              <a:t>y=</a:t>
            </a:r>
            <a:r>
              <a:rPr lang="en-US" dirty="0" err="1"/>
              <a:t>np.array</a:t>
            </a:r>
            <a:r>
              <a:rPr lang="en-US" dirty="0"/>
              <a:t>([-3.0, -1.0, 1.0, 3.0, 5.0, 7.0], </a:t>
            </a:r>
            <a:r>
              <a:rPr lang="en-US" dirty="0" err="1"/>
              <a:t>dtype</a:t>
            </a:r>
            <a:r>
              <a:rPr lang="en-US" dirty="0"/>
              <a:t>=float)</a:t>
            </a:r>
          </a:p>
          <a:p>
            <a:endParaRPr lang="en-US" dirty="0"/>
          </a:p>
          <a:p>
            <a:r>
              <a:rPr lang="en-US" dirty="0"/>
              <a:t>model=</a:t>
            </a:r>
            <a:r>
              <a:rPr lang="en-US" dirty="0" err="1"/>
              <a:t>tf.keras.Sequential</a:t>
            </a:r>
            <a:r>
              <a:rPr lang="en-US" dirty="0"/>
              <a:t>()</a:t>
            </a:r>
          </a:p>
          <a:p>
            <a:r>
              <a:rPr lang="en-US" dirty="0" err="1"/>
              <a:t>model.add</a:t>
            </a:r>
            <a:r>
              <a:rPr lang="en-US" dirty="0"/>
              <a:t>(</a:t>
            </a:r>
            <a:r>
              <a:rPr lang="en-US" dirty="0" err="1"/>
              <a:t>tf.keras.layers.Dense</a:t>
            </a:r>
            <a:r>
              <a:rPr lang="en-US" dirty="0"/>
              <a:t>(1, </a:t>
            </a:r>
            <a:r>
              <a:rPr lang="en-US" dirty="0" err="1"/>
              <a:t>input_shape</a:t>
            </a:r>
            <a:r>
              <a:rPr lang="en-US" dirty="0"/>
              <a:t>=[1]))</a:t>
            </a:r>
          </a:p>
          <a:p>
            <a:endParaRPr lang="en-US" dirty="0"/>
          </a:p>
          <a:p>
            <a:r>
              <a:rPr lang="en-US" dirty="0" err="1"/>
              <a:t>model.compile</a:t>
            </a:r>
            <a:r>
              <a:rPr lang="en-US" dirty="0"/>
              <a:t>(optimizer='</a:t>
            </a:r>
            <a:r>
              <a:rPr lang="en-US" dirty="0" err="1"/>
              <a:t>sgd</a:t>
            </a:r>
            <a:r>
              <a:rPr lang="en-US" dirty="0"/>
              <a:t>', loss='</a:t>
            </a:r>
            <a:r>
              <a:rPr lang="en-US" dirty="0" err="1"/>
              <a:t>mean_squared_error</a:t>
            </a:r>
            <a:r>
              <a:rPr lang="en-US" dirty="0"/>
              <a:t>')</a:t>
            </a:r>
          </a:p>
          <a:p>
            <a:endParaRPr lang="en-US" dirty="0"/>
          </a:p>
          <a:p>
            <a:r>
              <a:rPr lang="en-US" dirty="0" err="1"/>
              <a:t>model.summary</a:t>
            </a:r>
            <a:r>
              <a:rPr lang="en-US" dirty="0"/>
              <a:t>()</a:t>
            </a:r>
          </a:p>
          <a:p>
            <a:endParaRPr lang="en-US" dirty="0"/>
          </a:p>
          <a:p>
            <a:r>
              <a:rPr lang="en-US" dirty="0" err="1"/>
              <a:t>model.fit</a:t>
            </a:r>
            <a:r>
              <a:rPr lang="en-US" dirty="0"/>
              <a:t>(x, y, epochs=100)</a:t>
            </a:r>
          </a:p>
          <a:p>
            <a:endParaRPr lang="en-US" dirty="0"/>
          </a:p>
          <a:p>
            <a:r>
              <a:rPr lang="en-US" dirty="0" err="1"/>
              <a:t>y_p</a:t>
            </a:r>
            <a:r>
              <a:rPr lang="en-US" dirty="0"/>
              <a:t>=</a:t>
            </a:r>
            <a:r>
              <a:rPr lang="en-US" dirty="0" err="1"/>
              <a:t>model.predict</a:t>
            </a:r>
            <a:r>
              <a:rPr lang="en-US" dirty="0"/>
              <a:t>([10.0])</a:t>
            </a:r>
          </a:p>
          <a:p>
            <a:endParaRPr lang="en-US" dirty="0"/>
          </a:p>
          <a:p>
            <a:r>
              <a:rPr lang="en-US" dirty="0"/>
              <a:t>print(" ")</a:t>
            </a:r>
          </a:p>
          <a:p>
            <a:r>
              <a:rPr lang="en-US" dirty="0"/>
              <a:t>print(" ")</a:t>
            </a:r>
          </a:p>
          <a:p>
            <a:r>
              <a:rPr lang="en-US" dirty="0"/>
              <a:t>print('y =',round(</a:t>
            </a:r>
            <a:r>
              <a:rPr lang="en-US" dirty="0" err="1"/>
              <a:t>y_p</a:t>
            </a:r>
            <a:r>
              <a:rPr lang="en-US" dirty="0"/>
              <a:t>[0][0]))</a:t>
            </a:r>
          </a:p>
          <a:p>
            <a:endParaRPr lang="en-US" dirty="0"/>
          </a:p>
          <a:p>
            <a:endParaRPr lang="en-US" dirty="0"/>
          </a:p>
        </p:txBody>
      </p:sp>
    </p:spTree>
    <p:extLst>
      <p:ext uri="{BB962C8B-B14F-4D97-AF65-F5344CB8AC3E}">
        <p14:creationId xmlns:p14="http://schemas.microsoft.com/office/powerpoint/2010/main" val="19799689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1E55A-103B-44D4-A8E1-9764C4B127AC}"/>
              </a:ext>
            </a:extLst>
          </p:cNvPr>
          <p:cNvSpPr txBox="1"/>
          <p:nvPr/>
        </p:nvSpPr>
        <p:spPr>
          <a:xfrm>
            <a:off x="3076745" y="336744"/>
            <a:ext cx="4179462" cy="400110"/>
          </a:xfrm>
          <a:prstGeom prst="rect">
            <a:avLst/>
          </a:prstGeom>
          <a:solidFill>
            <a:schemeClr val="accent1">
              <a:lumMod val="60000"/>
              <a:lumOff val="40000"/>
            </a:schemeClr>
          </a:solidFill>
          <a:ln>
            <a:solidFill>
              <a:schemeClr val="tx1"/>
            </a:solidFill>
          </a:ln>
        </p:spPr>
        <p:txBody>
          <a:bodyPr wrap="square" rtlCol="0">
            <a:spAutoFit/>
          </a:bodyPr>
          <a:lstStyle/>
          <a:p>
            <a:r>
              <a:rPr lang="en-US" sz="2000" b="1" dirty="0"/>
              <a:t>                  Image      ( 32,32,3)</a:t>
            </a:r>
          </a:p>
        </p:txBody>
      </p:sp>
      <p:sp>
        <p:nvSpPr>
          <p:cNvPr id="3" name="TextBox 2">
            <a:extLst>
              <a:ext uri="{FF2B5EF4-FFF2-40B4-BE49-F238E27FC236}">
                <a16:creationId xmlns:a16="http://schemas.microsoft.com/office/drawing/2014/main" id="{9F014BD1-D844-44A5-A119-E86E03185D8B}"/>
              </a:ext>
            </a:extLst>
          </p:cNvPr>
          <p:cNvSpPr txBox="1"/>
          <p:nvPr/>
        </p:nvSpPr>
        <p:spPr>
          <a:xfrm>
            <a:off x="3076747" y="1799864"/>
            <a:ext cx="4218037" cy="400110"/>
          </a:xfrm>
          <a:prstGeom prst="rect">
            <a:avLst/>
          </a:prstGeom>
          <a:solidFill>
            <a:schemeClr val="tx2">
              <a:lumMod val="60000"/>
              <a:lumOff val="40000"/>
            </a:schemeClr>
          </a:solidFill>
        </p:spPr>
        <p:txBody>
          <a:bodyPr wrap="square" rtlCol="0">
            <a:spAutoFit/>
          </a:bodyPr>
          <a:lstStyle/>
          <a:p>
            <a:pPr algn="ctr"/>
            <a:r>
              <a:rPr lang="en-US" sz="2000" b="1" dirty="0" err="1"/>
              <a:t>Maxpooling</a:t>
            </a:r>
            <a:r>
              <a:rPr lang="en-US" sz="2000" b="1" dirty="0"/>
              <a:t> (2,2)</a:t>
            </a:r>
          </a:p>
        </p:txBody>
      </p:sp>
      <p:sp>
        <p:nvSpPr>
          <p:cNvPr id="4" name="TextBox 3">
            <a:extLst>
              <a:ext uri="{FF2B5EF4-FFF2-40B4-BE49-F238E27FC236}">
                <a16:creationId xmlns:a16="http://schemas.microsoft.com/office/drawing/2014/main" id="{1F6451C2-8F48-408B-84FA-F217AC67639D}"/>
              </a:ext>
            </a:extLst>
          </p:cNvPr>
          <p:cNvSpPr txBox="1"/>
          <p:nvPr/>
        </p:nvSpPr>
        <p:spPr>
          <a:xfrm>
            <a:off x="3076745" y="2566687"/>
            <a:ext cx="4218037" cy="412955"/>
          </a:xfrm>
          <a:prstGeom prst="rect">
            <a:avLst/>
          </a:prstGeom>
          <a:solidFill>
            <a:schemeClr val="tx2">
              <a:lumMod val="60000"/>
              <a:lumOff val="40000"/>
            </a:schemeClr>
          </a:solidFill>
        </p:spPr>
        <p:txBody>
          <a:bodyPr wrap="square" rtlCol="0">
            <a:spAutoFit/>
          </a:bodyPr>
          <a:lstStyle/>
          <a:p>
            <a:pPr algn="ctr"/>
            <a:r>
              <a:rPr lang="en-US" sz="2000" b="1" dirty="0"/>
              <a:t>Conv2D ( 128,(3,3), “</a:t>
            </a:r>
            <a:r>
              <a:rPr lang="en-US" sz="2000" b="1" dirty="0" err="1"/>
              <a:t>relu</a:t>
            </a:r>
            <a:r>
              <a:rPr lang="en-US" b="1" dirty="0"/>
              <a:t>”)</a:t>
            </a:r>
          </a:p>
        </p:txBody>
      </p:sp>
      <p:sp>
        <p:nvSpPr>
          <p:cNvPr id="5" name="TextBox 4">
            <a:extLst>
              <a:ext uri="{FF2B5EF4-FFF2-40B4-BE49-F238E27FC236}">
                <a16:creationId xmlns:a16="http://schemas.microsoft.com/office/drawing/2014/main" id="{66C2F94C-BB9C-4E58-8587-F702EF754931}"/>
              </a:ext>
            </a:extLst>
          </p:cNvPr>
          <p:cNvSpPr txBox="1"/>
          <p:nvPr/>
        </p:nvSpPr>
        <p:spPr>
          <a:xfrm>
            <a:off x="3038170" y="3939594"/>
            <a:ext cx="4218037" cy="412955"/>
          </a:xfrm>
          <a:prstGeom prst="rect">
            <a:avLst/>
          </a:prstGeom>
          <a:solidFill>
            <a:schemeClr val="tx2">
              <a:lumMod val="60000"/>
              <a:lumOff val="40000"/>
            </a:schemeClr>
          </a:solidFill>
        </p:spPr>
        <p:txBody>
          <a:bodyPr wrap="square" rtlCol="0">
            <a:spAutoFit/>
          </a:bodyPr>
          <a:lstStyle/>
          <a:p>
            <a:pPr algn="ctr"/>
            <a:r>
              <a:rPr lang="en-US" sz="2000" b="1" dirty="0"/>
              <a:t>Conv2D (64, (3,3), “</a:t>
            </a:r>
            <a:r>
              <a:rPr lang="en-US" sz="2000" b="1" dirty="0" err="1"/>
              <a:t>relu</a:t>
            </a:r>
            <a:r>
              <a:rPr lang="en-US" b="1" dirty="0"/>
              <a:t>”)</a:t>
            </a:r>
          </a:p>
        </p:txBody>
      </p:sp>
      <p:sp>
        <p:nvSpPr>
          <p:cNvPr id="6" name="TextBox 5">
            <a:extLst>
              <a:ext uri="{FF2B5EF4-FFF2-40B4-BE49-F238E27FC236}">
                <a16:creationId xmlns:a16="http://schemas.microsoft.com/office/drawing/2014/main" id="{65644165-FFBC-4569-8156-EEC18872A965}"/>
              </a:ext>
            </a:extLst>
          </p:cNvPr>
          <p:cNvSpPr txBox="1"/>
          <p:nvPr/>
        </p:nvSpPr>
        <p:spPr>
          <a:xfrm>
            <a:off x="3076745" y="3268271"/>
            <a:ext cx="4218037" cy="369332"/>
          </a:xfrm>
          <a:prstGeom prst="rect">
            <a:avLst/>
          </a:prstGeom>
          <a:solidFill>
            <a:schemeClr val="tx2">
              <a:lumMod val="60000"/>
              <a:lumOff val="40000"/>
            </a:schemeClr>
          </a:solidFill>
        </p:spPr>
        <p:txBody>
          <a:bodyPr wrap="square" rtlCol="0">
            <a:spAutoFit/>
          </a:bodyPr>
          <a:lstStyle/>
          <a:p>
            <a:pPr algn="ctr"/>
            <a:r>
              <a:rPr lang="en-US" b="1" dirty="0" err="1"/>
              <a:t>Maxpoling</a:t>
            </a:r>
            <a:r>
              <a:rPr lang="en-US" b="1" dirty="0"/>
              <a:t> (2,2)</a:t>
            </a:r>
          </a:p>
        </p:txBody>
      </p:sp>
      <p:sp>
        <p:nvSpPr>
          <p:cNvPr id="9" name="TextBox 8">
            <a:extLst>
              <a:ext uri="{FF2B5EF4-FFF2-40B4-BE49-F238E27FC236}">
                <a16:creationId xmlns:a16="http://schemas.microsoft.com/office/drawing/2014/main" id="{A06F8EB1-29DA-4710-954B-722E35C5A264}"/>
              </a:ext>
            </a:extLst>
          </p:cNvPr>
          <p:cNvSpPr txBox="1"/>
          <p:nvPr/>
        </p:nvSpPr>
        <p:spPr>
          <a:xfrm>
            <a:off x="3035918" y="4749320"/>
            <a:ext cx="4220291" cy="400110"/>
          </a:xfrm>
          <a:prstGeom prst="rect">
            <a:avLst/>
          </a:prstGeom>
          <a:solidFill>
            <a:schemeClr val="tx2">
              <a:lumMod val="60000"/>
              <a:lumOff val="40000"/>
            </a:schemeClr>
          </a:solidFill>
        </p:spPr>
        <p:txBody>
          <a:bodyPr wrap="square" rtlCol="0">
            <a:spAutoFit/>
          </a:bodyPr>
          <a:lstStyle/>
          <a:p>
            <a:pPr algn="ctr"/>
            <a:r>
              <a:rPr lang="en-US" sz="2000" b="1" dirty="0"/>
              <a:t>Flatten (128)</a:t>
            </a:r>
            <a:endParaRPr lang="en-US" b="1" dirty="0"/>
          </a:p>
        </p:txBody>
      </p:sp>
      <p:sp>
        <p:nvSpPr>
          <p:cNvPr id="10" name="TextBox 9">
            <a:extLst>
              <a:ext uri="{FF2B5EF4-FFF2-40B4-BE49-F238E27FC236}">
                <a16:creationId xmlns:a16="http://schemas.microsoft.com/office/drawing/2014/main" id="{D849166E-E997-461C-ABB9-C2DAB591ADCD}"/>
              </a:ext>
            </a:extLst>
          </p:cNvPr>
          <p:cNvSpPr txBox="1"/>
          <p:nvPr/>
        </p:nvSpPr>
        <p:spPr>
          <a:xfrm>
            <a:off x="3035918" y="5607157"/>
            <a:ext cx="4321277" cy="400110"/>
          </a:xfrm>
          <a:prstGeom prst="rect">
            <a:avLst/>
          </a:prstGeom>
          <a:solidFill>
            <a:schemeClr val="tx2">
              <a:lumMod val="60000"/>
              <a:lumOff val="40000"/>
            </a:schemeClr>
          </a:solidFill>
        </p:spPr>
        <p:txBody>
          <a:bodyPr wrap="square" rtlCol="0">
            <a:spAutoFit/>
          </a:bodyPr>
          <a:lstStyle/>
          <a:p>
            <a:pPr algn="ctr"/>
            <a:r>
              <a:rPr lang="en-US" sz="2000" b="1" dirty="0" err="1"/>
              <a:t>Relu</a:t>
            </a:r>
            <a:r>
              <a:rPr lang="en-US" sz="2000" b="1" dirty="0"/>
              <a:t> (64</a:t>
            </a:r>
            <a:r>
              <a:rPr lang="en-US" b="1" dirty="0"/>
              <a:t>)</a:t>
            </a:r>
          </a:p>
        </p:txBody>
      </p:sp>
      <p:sp>
        <p:nvSpPr>
          <p:cNvPr id="12" name="TextBox 11">
            <a:extLst>
              <a:ext uri="{FF2B5EF4-FFF2-40B4-BE49-F238E27FC236}">
                <a16:creationId xmlns:a16="http://schemas.microsoft.com/office/drawing/2014/main" id="{F432B210-504D-4FB4-833A-493A2A814C82}"/>
              </a:ext>
            </a:extLst>
          </p:cNvPr>
          <p:cNvSpPr txBox="1"/>
          <p:nvPr/>
        </p:nvSpPr>
        <p:spPr>
          <a:xfrm>
            <a:off x="3087539" y="6375366"/>
            <a:ext cx="4269655" cy="400110"/>
          </a:xfrm>
          <a:prstGeom prst="rect">
            <a:avLst/>
          </a:prstGeom>
          <a:solidFill>
            <a:schemeClr val="tx2">
              <a:lumMod val="60000"/>
              <a:lumOff val="40000"/>
            </a:schemeClr>
          </a:solidFill>
        </p:spPr>
        <p:txBody>
          <a:bodyPr wrap="square" rtlCol="0">
            <a:spAutoFit/>
          </a:bodyPr>
          <a:lstStyle/>
          <a:p>
            <a:pPr algn="ctr"/>
            <a:r>
              <a:rPr lang="en-US" sz="2000" b="1" dirty="0" err="1"/>
              <a:t>Softmax</a:t>
            </a:r>
            <a:r>
              <a:rPr lang="en-US" sz="2000" b="1" dirty="0"/>
              <a:t>  (10)</a:t>
            </a:r>
            <a:endParaRPr lang="en-US" b="1" dirty="0"/>
          </a:p>
        </p:txBody>
      </p:sp>
      <p:sp>
        <p:nvSpPr>
          <p:cNvPr id="13" name="TextBox 12">
            <a:extLst>
              <a:ext uri="{FF2B5EF4-FFF2-40B4-BE49-F238E27FC236}">
                <a16:creationId xmlns:a16="http://schemas.microsoft.com/office/drawing/2014/main" id="{A3689765-D78B-4BA2-83D8-48377AEFBDB8}"/>
              </a:ext>
            </a:extLst>
          </p:cNvPr>
          <p:cNvSpPr txBox="1"/>
          <p:nvPr/>
        </p:nvSpPr>
        <p:spPr>
          <a:xfrm>
            <a:off x="3076747" y="1061882"/>
            <a:ext cx="4218037" cy="412955"/>
          </a:xfrm>
          <a:prstGeom prst="rect">
            <a:avLst/>
          </a:prstGeom>
          <a:solidFill>
            <a:schemeClr val="tx2">
              <a:lumMod val="60000"/>
              <a:lumOff val="40000"/>
            </a:schemeClr>
          </a:solidFill>
        </p:spPr>
        <p:txBody>
          <a:bodyPr wrap="square" rtlCol="0">
            <a:spAutoFit/>
          </a:bodyPr>
          <a:lstStyle/>
          <a:p>
            <a:pPr algn="ctr"/>
            <a:r>
              <a:rPr lang="en-US" sz="2000" b="1" dirty="0"/>
              <a:t>Conv2D (64, (3,3), “</a:t>
            </a:r>
            <a:r>
              <a:rPr lang="en-US" sz="2000" b="1" dirty="0" err="1"/>
              <a:t>relu</a:t>
            </a:r>
            <a:r>
              <a:rPr lang="en-US" b="1" dirty="0"/>
              <a:t>”)</a:t>
            </a:r>
          </a:p>
        </p:txBody>
      </p:sp>
      <p:cxnSp>
        <p:nvCxnSpPr>
          <p:cNvPr id="16" name="Straight Arrow Connector 15">
            <a:extLst>
              <a:ext uri="{FF2B5EF4-FFF2-40B4-BE49-F238E27FC236}">
                <a16:creationId xmlns:a16="http://schemas.microsoft.com/office/drawing/2014/main" id="{C67B4603-9318-4F54-AE92-3FA604F02098}"/>
              </a:ext>
            </a:extLst>
          </p:cNvPr>
          <p:cNvCxnSpPr>
            <a:cxnSpLocks/>
          </p:cNvCxnSpPr>
          <p:nvPr/>
        </p:nvCxnSpPr>
        <p:spPr>
          <a:xfrm>
            <a:off x="5246467" y="1494685"/>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55E1B65-06B1-49E0-A617-306B37D8DD29}"/>
              </a:ext>
            </a:extLst>
          </p:cNvPr>
          <p:cNvCxnSpPr>
            <a:cxnSpLocks/>
          </p:cNvCxnSpPr>
          <p:nvPr/>
        </p:nvCxnSpPr>
        <p:spPr>
          <a:xfrm>
            <a:off x="5237385" y="865052"/>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37EEFB-F21E-4986-AC73-0EFDCCBF72AE}"/>
              </a:ext>
            </a:extLst>
          </p:cNvPr>
          <p:cNvCxnSpPr>
            <a:cxnSpLocks/>
          </p:cNvCxnSpPr>
          <p:nvPr/>
        </p:nvCxnSpPr>
        <p:spPr>
          <a:xfrm>
            <a:off x="5237385" y="702538"/>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6378723-D23A-4F0C-9FA2-28C5C441EDD9}"/>
              </a:ext>
            </a:extLst>
          </p:cNvPr>
          <p:cNvCxnSpPr>
            <a:cxnSpLocks/>
          </p:cNvCxnSpPr>
          <p:nvPr/>
        </p:nvCxnSpPr>
        <p:spPr>
          <a:xfrm>
            <a:off x="5227760" y="2201128"/>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82FDF62-C2EE-40B1-BA2C-7910908EA11D}"/>
              </a:ext>
            </a:extLst>
          </p:cNvPr>
          <p:cNvCxnSpPr>
            <a:cxnSpLocks/>
          </p:cNvCxnSpPr>
          <p:nvPr/>
        </p:nvCxnSpPr>
        <p:spPr>
          <a:xfrm>
            <a:off x="5215266" y="2847165"/>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BE22FAE-C599-4886-9660-8171FEDCAC1B}"/>
              </a:ext>
            </a:extLst>
          </p:cNvPr>
          <p:cNvCxnSpPr>
            <a:cxnSpLocks/>
          </p:cNvCxnSpPr>
          <p:nvPr/>
        </p:nvCxnSpPr>
        <p:spPr>
          <a:xfrm>
            <a:off x="5215265" y="3631450"/>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3B04B1-4A5A-402F-892A-59B336E7557B}"/>
              </a:ext>
            </a:extLst>
          </p:cNvPr>
          <p:cNvCxnSpPr>
            <a:cxnSpLocks/>
          </p:cNvCxnSpPr>
          <p:nvPr/>
        </p:nvCxnSpPr>
        <p:spPr>
          <a:xfrm>
            <a:off x="5196558" y="4370467"/>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390F666-FD97-4D57-951F-C17D1ADE9985}"/>
              </a:ext>
            </a:extLst>
          </p:cNvPr>
          <p:cNvCxnSpPr>
            <a:cxnSpLocks/>
          </p:cNvCxnSpPr>
          <p:nvPr/>
        </p:nvCxnSpPr>
        <p:spPr>
          <a:xfrm>
            <a:off x="5196558" y="5199745"/>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FC18D09-0809-44ED-A966-5D9C0A39A2EC}"/>
              </a:ext>
            </a:extLst>
          </p:cNvPr>
          <p:cNvCxnSpPr>
            <a:cxnSpLocks/>
          </p:cNvCxnSpPr>
          <p:nvPr/>
        </p:nvCxnSpPr>
        <p:spPr>
          <a:xfrm>
            <a:off x="5185761" y="6057119"/>
            <a:ext cx="1" cy="3250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74057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C38084A-8FEF-4479-8799-5C62A1520B8D}"/>
              </a:ext>
            </a:extLst>
          </p:cNvPr>
          <p:cNvSpPr/>
          <p:nvPr/>
        </p:nvSpPr>
        <p:spPr>
          <a:xfrm>
            <a:off x="775854" y="473885"/>
            <a:ext cx="10640291" cy="6247864"/>
          </a:xfrm>
          <a:prstGeom prst="rect">
            <a:avLst/>
          </a:prstGeom>
        </p:spPr>
        <p:txBody>
          <a:bodyPr wrap="square">
            <a:spAutoFit/>
          </a:bodyPr>
          <a:lstStyle/>
          <a:p>
            <a:r>
              <a:rPr lang="en-US" sz="2800" b="1" dirty="0"/>
              <a:t>The 5-Step Model Life-Cycle</a:t>
            </a:r>
          </a:p>
          <a:p>
            <a:endParaRPr lang="en-US" b="1" dirty="0"/>
          </a:p>
          <a:p>
            <a:r>
              <a:rPr lang="en-US" sz="2400" dirty="0"/>
              <a:t>A model has a life-cycle, and this very simple knowledge provides the backbone for both modeling a dataset and understanding the </a:t>
            </a:r>
            <a:r>
              <a:rPr lang="en-US" sz="2400" dirty="0" err="1"/>
              <a:t>tf.keras</a:t>
            </a:r>
            <a:r>
              <a:rPr lang="en-US" sz="2400" dirty="0"/>
              <a:t> API.</a:t>
            </a:r>
          </a:p>
          <a:p>
            <a:endParaRPr lang="en-US" sz="2400" dirty="0"/>
          </a:p>
          <a:p>
            <a:r>
              <a:rPr lang="en-US" sz="2400" dirty="0"/>
              <a:t>The five steps in the life-cycle are as follows:</a:t>
            </a:r>
          </a:p>
          <a:p>
            <a:endParaRPr lang="en-US" sz="2400" dirty="0"/>
          </a:p>
          <a:p>
            <a:pPr>
              <a:buFont typeface="+mj-lt"/>
              <a:buAutoNum type="arabicPeriod"/>
            </a:pPr>
            <a:r>
              <a:rPr lang="en-US" sz="2400" dirty="0"/>
              <a:t> Define the model.</a:t>
            </a:r>
          </a:p>
          <a:p>
            <a:endParaRPr lang="en-US" sz="2400" dirty="0"/>
          </a:p>
          <a:p>
            <a:r>
              <a:rPr lang="en-US" sz="2400" dirty="0"/>
              <a:t>2. Compile the model.</a:t>
            </a:r>
          </a:p>
          <a:p>
            <a:endParaRPr lang="en-US" sz="2400" dirty="0"/>
          </a:p>
          <a:p>
            <a:r>
              <a:rPr lang="en-US" sz="2400" dirty="0"/>
              <a:t>3. Fit the model.</a:t>
            </a:r>
          </a:p>
          <a:p>
            <a:endParaRPr lang="en-US" sz="2400" dirty="0"/>
          </a:p>
          <a:p>
            <a:r>
              <a:rPr lang="en-US" sz="2400" dirty="0"/>
              <a:t>4. Evaluate the model.</a:t>
            </a:r>
          </a:p>
          <a:p>
            <a:endParaRPr lang="en-US" sz="2400" dirty="0"/>
          </a:p>
          <a:p>
            <a:r>
              <a:rPr lang="en-US" sz="2400" dirty="0"/>
              <a:t>5. Make predictions.</a:t>
            </a:r>
          </a:p>
          <a:p>
            <a:endParaRPr lang="en-US" dirty="0"/>
          </a:p>
        </p:txBody>
      </p:sp>
    </p:spTree>
    <p:extLst>
      <p:ext uri="{BB962C8B-B14F-4D97-AF65-F5344CB8AC3E}">
        <p14:creationId xmlns:p14="http://schemas.microsoft.com/office/powerpoint/2010/main" val="26294658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0BA026-4F8F-4057-B702-0217C0A715DD}"/>
              </a:ext>
            </a:extLst>
          </p:cNvPr>
          <p:cNvPicPr>
            <a:picLocks noChangeAspect="1"/>
          </p:cNvPicPr>
          <p:nvPr/>
        </p:nvPicPr>
        <p:blipFill rotWithShape="1">
          <a:blip r:embed="rId3"/>
          <a:srcRect l="5796" t="17778" r="41477" b="38788"/>
          <a:stretch/>
        </p:blipFill>
        <p:spPr>
          <a:xfrm>
            <a:off x="831273" y="734291"/>
            <a:ext cx="10072254" cy="5389418"/>
          </a:xfrm>
          <a:prstGeom prst="rect">
            <a:avLst/>
          </a:prstGeom>
        </p:spPr>
      </p:pic>
    </p:spTree>
    <p:extLst>
      <p:ext uri="{BB962C8B-B14F-4D97-AF65-F5344CB8AC3E}">
        <p14:creationId xmlns:p14="http://schemas.microsoft.com/office/powerpoint/2010/main" val="24601871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7C4961-17C9-4D8A-974F-FA60702765A7}"/>
              </a:ext>
            </a:extLst>
          </p:cNvPr>
          <p:cNvPicPr>
            <a:picLocks noChangeAspect="1"/>
          </p:cNvPicPr>
          <p:nvPr/>
        </p:nvPicPr>
        <p:blipFill rotWithShape="1">
          <a:blip r:embed="rId3"/>
          <a:srcRect l="15114" t="18182" r="51932" b="25657"/>
          <a:stretch/>
        </p:blipFill>
        <p:spPr>
          <a:xfrm>
            <a:off x="1814946" y="139147"/>
            <a:ext cx="9005454" cy="6373092"/>
          </a:xfrm>
          <a:prstGeom prst="rect">
            <a:avLst/>
          </a:prstGeom>
        </p:spPr>
      </p:pic>
    </p:spTree>
    <p:extLst>
      <p:ext uri="{BB962C8B-B14F-4D97-AF65-F5344CB8AC3E}">
        <p14:creationId xmlns:p14="http://schemas.microsoft.com/office/powerpoint/2010/main" val="381517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FE188-F1A9-4E32-91BC-3249CB3FE842}"/>
              </a:ext>
            </a:extLst>
          </p:cNvPr>
          <p:cNvSpPr txBox="1"/>
          <p:nvPr/>
        </p:nvSpPr>
        <p:spPr>
          <a:xfrm>
            <a:off x="1325217" y="808383"/>
            <a:ext cx="9713844" cy="6124754"/>
          </a:xfrm>
          <a:prstGeom prst="rect">
            <a:avLst/>
          </a:prstGeom>
          <a:noFill/>
        </p:spPr>
        <p:txBody>
          <a:bodyPr wrap="square" rtlCol="0">
            <a:spAutoFit/>
          </a:bodyPr>
          <a:lstStyle/>
          <a:p>
            <a:pPr algn="ctr"/>
            <a:r>
              <a:rPr lang="en-US" sz="4000" b="1" dirty="0"/>
              <a:t>Regularization Techniques</a:t>
            </a:r>
          </a:p>
          <a:p>
            <a:pPr algn="ctr"/>
            <a:endParaRPr lang="en-US" sz="2000" b="1" dirty="0"/>
          </a:p>
          <a:p>
            <a:pPr algn="ctr"/>
            <a:endParaRPr lang="en-US" sz="2000" b="1" dirty="0"/>
          </a:p>
          <a:p>
            <a:pPr marL="342900" indent="-342900">
              <a:buFont typeface="Arial" panose="020B0604020202020204" pitchFamily="34" charset="0"/>
              <a:buChar char="•"/>
            </a:pPr>
            <a:r>
              <a:rPr lang="en-US" sz="2800" b="1" dirty="0"/>
              <a:t>Early Stopping</a:t>
            </a:r>
          </a:p>
          <a:p>
            <a:endParaRPr lang="en-US" sz="2800" b="1" dirty="0"/>
          </a:p>
          <a:p>
            <a:pPr marL="342900" indent="-342900">
              <a:buFont typeface="Arial" panose="020B0604020202020204" pitchFamily="34" charset="0"/>
              <a:buChar char="•"/>
            </a:pPr>
            <a:r>
              <a:rPr lang="en-US" sz="2800" b="1" dirty="0"/>
              <a:t>L1 and L2 Regularization </a:t>
            </a:r>
          </a:p>
          <a:p>
            <a:endParaRPr lang="en-US" sz="2800" b="1" dirty="0"/>
          </a:p>
          <a:p>
            <a:pPr marL="342900" indent="-342900">
              <a:buFont typeface="Arial" panose="020B0604020202020204" pitchFamily="34" charset="0"/>
              <a:buChar char="•"/>
            </a:pPr>
            <a:r>
              <a:rPr lang="en-US" sz="2800" b="1" dirty="0"/>
              <a:t>Dropouts</a:t>
            </a:r>
          </a:p>
          <a:p>
            <a:endParaRPr lang="en-US" sz="2800" b="1" dirty="0"/>
          </a:p>
          <a:p>
            <a:pPr marL="342900" indent="-342900">
              <a:buFont typeface="Arial" panose="020B0604020202020204" pitchFamily="34" charset="0"/>
              <a:buChar char="•"/>
            </a:pPr>
            <a:r>
              <a:rPr lang="en-US" sz="2800" b="1" dirty="0"/>
              <a:t>Max-Norm Regularization</a:t>
            </a:r>
          </a:p>
          <a:p>
            <a:endParaRPr lang="en-US" sz="2800" b="1" dirty="0"/>
          </a:p>
          <a:p>
            <a:pPr marL="342900" indent="-342900">
              <a:buFont typeface="Arial" panose="020B0604020202020204" pitchFamily="34" charset="0"/>
              <a:buChar char="•"/>
            </a:pPr>
            <a:r>
              <a:rPr lang="en-US" sz="2800" b="1" dirty="0"/>
              <a:t>Data Augmentation</a:t>
            </a:r>
          </a:p>
          <a:p>
            <a:pPr algn="ctr"/>
            <a:endParaRPr lang="en-US" sz="2000" b="1" dirty="0"/>
          </a:p>
          <a:p>
            <a:pPr algn="ctr"/>
            <a:endParaRPr lang="en-US" sz="2000" b="1" dirty="0"/>
          </a:p>
          <a:p>
            <a:pPr algn="ctr"/>
            <a:endParaRPr lang="en-US" sz="2000" b="1" dirty="0"/>
          </a:p>
        </p:txBody>
      </p:sp>
    </p:spTree>
    <p:extLst>
      <p:ext uri="{BB962C8B-B14F-4D97-AF65-F5344CB8AC3E}">
        <p14:creationId xmlns:p14="http://schemas.microsoft.com/office/powerpoint/2010/main" val="34118188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FE188-F1A9-4E32-91BC-3249CB3FE842}"/>
              </a:ext>
            </a:extLst>
          </p:cNvPr>
          <p:cNvSpPr txBox="1"/>
          <p:nvPr/>
        </p:nvSpPr>
        <p:spPr>
          <a:xfrm>
            <a:off x="1325217" y="808383"/>
            <a:ext cx="9713844" cy="6124754"/>
          </a:xfrm>
          <a:prstGeom prst="rect">
            <a:avLst/>
          </a:prstGeom>
          <a:noFill/>
        </p:spPr>
        <p:txBody>
          <a:bodyPr wrap="square" rtlCol="0">
            <a:spAutoFit/>
          </a:bodyPr>
          <a:lstStyle/>
          <a:p>
            <a:pPr algn="ctr"/>
            <a:r>
              <a:rPr lang="en-US" sz="4000" b="1" dirty="0"/>
              <a:t>Regularization Techniques</a:t>
            </a:r>
          </a:p>
          <a:p>
            <a:pPr algn="ctr"/>
            <a:endParaRPr lang="en-US" sz="2000" b="1" dirty="0"/>
          </a:p>
          <a:p>
            <a:pPr algn="ctr"/>
            <a:endParaRPr lang="en-US" sz="2000" b="1" dirty="0"/>
          </a:p>
          <a:p>
            <a:pPr marL="342900" indent="-342900">
              <a:buFont typeface="Arial" panose="020B0604020202020204" pitchFamily="34" charset="0"/>
              <a:buChar char="•"/>
            </a:pPr>
            <a:r>
              <a:rPr lang="en-US" sz="2800" b="1" dirty="0"/>
              <a:t>Early Stopping</a:t>
            </a:r>
          </a:p>
          <a:p>
            <a:endParaRPr lang="en-US" sz="2800" b="1" dirty="0"/>
          </a:p>
          <a:p>
            <a:pPr marL="342900" indent="-342900">
              <a:buFont typeface="Arial" panose="020B0604020202020204" pitchFamily="34" charset="0"/>
              <a:buChar char="•"/>
            </a:pPr>
            <a:r>
              <a:rPr lang="en-US" sz="2800" b="1" dirty="0"/>
              <a:t>L1 and L2 Regularization </a:t>
            </a:r>
          </a:p>
          <a:p>
            <a:endParaRPr lang="en-US" sz="2800" b="1" dirty="0"/>
          </a:p>
          <a:p>
            <a:pPr marL="342900" indent="-342900">
              <a:buFont typeface="Arial" panose="020B0604020202020204" pitchFamily="34" charset="0"/>
              <a:buChar char="•"/>
            </a:pPr>
            <a:r>
              <a:rPr lang="en-US" sz="2800" b="1" dirty="0"/>
              <a:t>Dropouts</a:t>
            </a:r>
          </a:p>
          <a:p>
            <a:endParaRPr lang="en-US" sz="2800" b="1" dirty="0"/>
          </a:p>
          <a:p>
            <a:pPr marL="342900" indent="-342900">
              <a:buFont typeface="Arial" panose="020B0604020202020204" pitchFamily="34" charset="0"/>
              <a:buChar char="•"/>
            </a:pPr>
            <a:r>
              <a:rPr lang="en-US" sz="2800" b="1" dirty="0"/>
              <a:t>Max-Norm Regularization</a:t>
            </a:r>
          </a:p>
          <a:p>
            <a:endParaRPr lang="en-US" sz="2800" b="1" dirty="0"/>
          </a:p>
          <a:p>
            <a:pPr marL="342900" indent="-342900">
              <a:buFont typeface="Arial" panose="020B0604020202020204" pitchFamily="34" charset="0"/>
              <a:buChar char="•"/>
            </a:pPr>
            <a:r>
              <a:rPr lang="en-US" sz="2800" b="1" dirty="0"/>
              <a:t>Data Augmentation</a:t>
            </a:r>
          </a:p>
          <a:p>
            <a:pPr algn="ctr"/>
            <a:endParaRPr lang="en-US" sz="2000" b="1" dirty="0"/>
          </a:p>
          <a:p>
            <a:pPr algn="ctr"/>
            <a:endParaRPr lang="en-US" sz="2000" b="1" dirty="0"/>
          </a:p>
          <a:p>
            <a:pPr algn="ctr"/>
            <a:endParaRPr lang="en-US" sz="2000" b="1" dirty="0"/>
          </a:p>
        </p:txBody>
      </p:sp>
    </p:spTree>
    <p:extLst>
      <p:ext uri="{BB962C8B-B14F-4D97-AF65-F5344CB8AC3E}">
        <p14:creationId xmlns:p14="http://schemas.microsoft.com/office/powerpoint/2010/main" val="57825822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8896D9-6481-46E1-89A0-4FDBF7AD7D47}"/>
              </a:ext>
            </a:extLst>
          </p:cNvPr>
          <p:cNvPicPr>
            <a:picLocks noChangeAspect="1"/>
          </p:cNvPicPr>
          <p:nvPr/>
        </p:nvPicPr>
        <p:blipFill rotWithShape="1">
          <a:blip r:embed="rId2"/>
          <a:srcRect l="21148" t="22719" r="20205" b="18236"/>
          <a:stretch/>
        </p:blipFill>
        <p:spPr>
          <a:xfrm>
            <a:off x="1034321" y="659567"/>
            <a:ext cx="10088381" cy="5531371"/>
          </a:xfrm>
          <a:prstGeom prst="rect">
            <a:avLst/>
          </a:prstGeom>
        </p:spPr>
      </p:pic>
    </p:spTree>
    <p:extLst>
      <p:ext uri="{BB962C8B-B14F-4D97-AF65-F5344CB8AC3E}">
        <p14:creationId xmlns:p14="http://schemas.microsoft.com/office/powerpoint/2010/main" val="3525935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43B617-8EDB-4A5F-881A-6C3863F9125D}"/>
              </a:ext>
            </a:extLst>
          </p:cNvPr>
          <p:cNvPicPr>
            <a:picLocks noChangeAspect="1"/>
          </p:cNvPicPr>
          <p:nvPr/>
        </p:nvPicPr>
        <p:blipFill rotWithShape="1">
          <a:blip r:embed="rId2"/>
          <a:srcRect l="18565" t="19439" r="20451" b="6646"/>
          <a:stretch/>
        </p:blipFill>
        <p:spPr>
          <a:xfrm>
            <a:off x="209862" y="359765"/>
            <a:ext cx="11707318" cy="6310858"/>
          </a:xfrm>
          <a:prstGeom prst="rect">
            <a:avLst/>
          </a:prstGeom>
        </p:spPr>
      </p:pic>
    </p:spTree>
    <p:extLst>
      <p:ext uri="{BB962C8B-B14F-4D97-AF65-F5344CB8AC3E}">
        <p14:creationId xmlns:p14="http://schemas.microsoft.com/office/powerpoint/2010/main" val="42294647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121AE5-3014-4244-A4A9-145D7A9EF939}"/>
              </a:ext>
            </a:extLst>
          </p:cNvPr>
          <p:cNvPicPr>
            <a:picLocks noChangeAspect="1"/>
          </p:cNvPicPr>
          <p:nvPr/>
        </p:nvPicPr>
        <p:blipFill rotWithShape="1">
          <a:blip r:embed="rId2"/>
          <a:srcRect l="18196" t="19876" r="18852" b="23485"/>
          <a:stretch/>
        </p:blipFill>
        <p:spPr>
          <a:xfrm>
            <a:off x="194872" y="314793"/>
            <a:ext cx="11887200" cy="6265889"/>
          </a:xfrm>
          <a:prstGeom prst="rect">
            <a:avLst/>
          </a:prstGeom>
        </p:spPr>
      </p:pic>
    </p:spTree>
    <p:extLst>
      <p:ext uri="{BB962C8B-B14F-4D97-AF65-F5344CB8AC3E}">
        <p14:creationId xmlns:p14="http://schemas.microsoft.com/office/powerpoint/2010/main" val="4127014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 letter&#10;&#10;Description automatically generated">
            <a:extLst>
              <a:ext uri="{FF2B5EF4-FFF2-40B4-BE49-F238E27FC236}">
                <a16:creationId xmlns:a16="http://schemas.microsoft.com/office/drawing/2014/main" id="{D126C2DE-CAA9-4DFD-9C0A-2C83001803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646" y="857250"/>
            <a:ext cx="5146431" cy="4659130"/>
          </a:xfrm>
          <a:prstGeom prst="rect">
            <a:avLst/>
          </a:prstGeom>
        </p:spPr>
      </p:pic>
      <p:pic>
        <p:nvPicPr>
          <p:cNvPr id="5" name="Picture 4" descr="Text&#10;&#10;Description automatically generated">
            <a:extLst>
              <a:ext uri="{FF2B5EF4-FFF2-40B4-BE49-F238E27FC236}">
                <a16:creationId xmlns:a16="http://schemas.microsoft.com/office/drawing/2014/main" id="{A77EEFC3-772A-45FB-912A-D0EC6832FD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0035" y="857250"/>
            <a:ext cx="5146431" cy="4464258"/>
          </a:xfrm>
          <a:prstGeom prst="rect">
            <a:avLst/>
          </a:prstGeom>
        </p:spPr>
      </p:pic>
    </p:spTree>
    <p:extLst>
      <p:ext uri="{BB962C8B-B14F-4D97-AF65-F5344CB8AC3E}">
        <p14:creationId xmlns:p14="http://schemas.microsoft.com/office/powerpoint/2010/main" val="3477543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ED8F3A26-5735-4DAF-9365-585CDD1FC7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838200"/>
            <a:ext cx="71628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16970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Graphical user interface, text&#10;&#10;Description automatically generated">
            <a:extLst>
              <a:ext uri="{FF2B5EF4-FFF2-40B4-BE49-F238E27FC236}">
                <a16:creationId xmlns:a16="http://schemas.microsoft.com/office/drawing/2014/main" id="{A221689C-12DB-4792-989A-046952AEB720}"/>
              </a:ext>
            </a:extLst>
          </p:cNvPr>
          <p:cNvPicPr>
            <a:picLocks noChangeAspect="1"/>
          </p:cNvPicPr>
          <p:nvPr/>
        </p:nvPicPr>
        <p:blipFill rotWithShape="1">
          <a:blip r:embed="rId2"/>
          <a:srcRect l="19549" t="37590" r="53156" b="47102"/>
          <a:stretch/>
        </p:blipFill>
        <p:spPr>
          <a:xfrm>
            <a:off x="1129115" y="1169847"/>
            <a:ext cx="4724569" cy="1490456"/>
          </a:xfrm>
          <a:prstGeom prst="rect">
            <a:avLst/>
          </a:prstGeom>
        </p:spPr>
      </p:pic>
      <p:cxnSp>
        <p:nvCxnSpPr>
          <p:cNvPr id="10" name="Straight Connector 9">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10;&#10;Description automatically generated">
            <a:extLst>
              <a:ext uri="{FF2B5EF4-FFF2-40B4-BE49-F238E27FC236}">
                <a16:creationId xmlns:a16="http://schemas.microsoft.com/office/drawing/2014/main" id="{F6A1EAF5-F330-4D30-A00F-0B3BF096F17E}"/>
              </a:ext>
            </a:extLst>
          </p:cNvPr>
          <p:cNvPicPr>
            <a:picLocks noChangeAspect="1"/>
          </p:cNvPicPr>
          <p:nvPr/>
        </p:nvPicPr>
        <p:blipFill rotWithShape="1">
          <a:blip r:embed="rId3"/>
          <a:srcRect l="21730" t="36233" r="51827" b="24432"/>
          <a:stretch/>
        </p:blipFill>
        <p:spPr>
          <a:xfrm>
            <a:off x="7185070" y="643467"/>
            <a:ext cx="3039432" cy="2543217"/>
          </a:xfrm>
          <a:prstGeom prst="rect">
            <a:avLst/>
          </a:prstGeom>
        </p:spPr>
      </p:pic>
      <p:cxnSp>
        <p:nvCxnSpPr>
          <p:cNvPr id="12" name="Straight Connector 11">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application&#10;&#10;Description automatically generated">
            <a:extLst>
              <a:ext uri="{FF2B5EF4-FFF2-40B4-BE49-F238E27FC236}">
                <a16:creationId xmlns:a16="http://schemas.microsoft.com/office/drawing/2014/main" id="{30D8C055-2773-42AE-8840-25FF33A7444B}"/>
              </a:ext>
            </a:extLst>
          </p:cNvPr>
          <p:cNvPicPr>
            <a:picLocks noChangeAspect="1"/>
          </p:cNvPicPr>
          <p:nvPr/>
        </p:nvPicPr>
        <p:blipFill rotWithShape="1">
          <a:blip r:embed="rId4"/>
          <a:srcRect l="50000" t="29391" r="21058" b="31444"/>
          <a:stretch/>
        </p:blipFill>
        <p:spPr>
          <a:xfrm>
            <a:off x="1819106" y="3671316"/>
            <a:ext cx="3344588" cy="2545862"/>
          </a:xfrm>
          <a:prstGeom prst="rect">
            <a:avLst/>
          </a:prstGeom>
        </p:spPr>
      </p:pic>
      <p:pic>
        <p:nvPicPr>
          <p:cNvPr id="3" name="Picture 2" descr="Graphical user interface&#10;&#10;Description automatically generated">
            <a:extLst>
              <a:ext uri="{FF2B5EF4-FFF2-40B4-BE49-F238E27FC236}">
                <a16:creationId xmlns:a16="http://schemas.microsoft.com/office/drawing/2014/main" id="{8064BBD0-66BB-4A92-86F8-5F989F6E4FA4}"/>
              </a:ext>
            </a:extLst>
          </p:cNvPr>
          <p:cNvPicPr>
            <a:picLocks noChangeAspect="1"/>
          </p:cNvPicPr>
          <p:nvPr/>
        </p:nvPicPr>
        <p:blipFill rotWithShape="1">
          <a:blip r:embed="rId5"/>
          <a:srcRect l="52869" t="32779" r="19959" b="26764"/>
          <a:stretch/>
        </p:blipFill>
        <p:spPr>
          <a:xfrm>
            <a:off x="7180364" y="3671316"/>
            <a:ext cx="3048844" cy="2553469"/>
          </a:xfrm>
          <a:prstGeom prst="rect">
            <a:avLst/>
          </a:prstGeom>
        </p:spPr>
      </p:pic>
    </p:spTree>
    <p:extLst>
      <p:ext uri="{BB962C8B-B14F-4D97-AF65-F5344CB8AC3E}">
        <p14:creationId xmlns:p14="http://schemas.microsoft.com/office/powerpoint/2010/main" val="19187818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BEF766B-5A90-4BD6-903C-F56B665A166F}"/>
              </a:ext>
            </a:extLst>
          </p:cNvPr>
          <p:cNvPicPr>
            <a:picLocks noChangeAspect="1"/>
          </p:cNvPicPr>
          <p:nvPr/>
        </p:nvPicPr>
        <p:blipFill rotWithShape="1">
          <a:blip r:embed="rId2"/>
          <a:srcRect l="35779" t="29279" r="36803" b="13207"/>
          <a:stretch/>
        </p:blipFill>
        <p:spPr>
          <a:xfrm>
            <a:off x="1573967" y="554636"/>
            <a:ext cx="9593705" cy="5906125"/>
          </a:xfrm>
          <a:prstGeom prst="rect">
            <a:avLst/>
          </a:prstGeom>
        </p:spPr>
      </p:pic>
    </p:spTree>
    <p:extLst>
      <p:ext uri="{BB962C8B-B14F-4D97-AF65-F5344CB8AC3E}">
        <p14:creationId xmlns:p14="http://schemas.microsoft.com/office/powerpoint/2010/main" val="34036898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F29E92-638B-4C7A-931F-D6B12526717D}"/>
              </a:ext>
            </a:extLst>
          </p:cNvPr>
          <p:cNvPicPr>
            <a:picLocks noChangeAspect="1"/>
          </p:cNvPicPr>
          <p:nvPr/>
        </p:nvPicPr>
        <p:blipFill rotWithShape="1">
          <a:blip r:embed="rId2"/>
          <a:srcRect l="9193" t="10518" r="10363" b="5570"/>
          <a:stretch/>
        </p:blipFill>
        <p:spPr>
          <a:xfrm>
            <a:off x="560440" y="383459"/>
            <a:ext cx="10766322" cy="6091084"/>
          </a:xfrm>
          <a:prstGeom prst="rect">
            <a:avLst/>
          </a:prstGeom>
        </p:spPr>
      </p:pic>
    </p:spTree>
    <p:extLst>
      <p:ext uri="{BB962C8B-B14F-4D97-AF65-F5344CB8AC3E}">
        <p14:creationId xmlns:p14="http://schemas.microsoft.com/office/powerpoint/2010/main" val="2308382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BFEE9C-00A4-4304-8FA4-809F4CF24B80}"/>
              </a:ext>
            </a:extLst>
          </p:cNvPr>
          <p:cNvSpPr txBox="1"/>
          <p:nvPr/>
        </p:nvSpPr>
        <p:spPr>
          <a:xfrm>
            <a:off x="1427584" y="886408"/>
            <a:ext cx="9787812" cy="1200329"/>
          </a:xfrm>
          <a:prstGeom prst="rect">
            <a:avLst/>
          </a:prstGeom>
          <a:noFill/>
        </p:spPr>
        <p:txBody>
          <a:bodyPr wrap="square" rtlCol="0">
            <a:spAutoFit/>
          </a:bodyPr>
          <a:lstStyle/>
          <a:p>
            <a:r>
              <a:rPr lang="en-US" b="1" dirty="0"/>
              <a:t>Exercise  -   Build a CNN with two convolution layers to classify MINST hand written digits data</a:t>
            </a:r>
          </a:p>
          <a:p>
            <a:endParaRPr lang="en-US" dirty="0"/>
          </a:p>
          <a:p>
            <a:r>
              <a:rPr lang="en-US" b="1" dirty="0"/>
              <a:t>Data Set – </a:t>
            </a:r>
            <a:r>
              <a:rPr lang="en-US" dirty="0"/>
              <a:t>MINST  handwritten digits with 60,000 training images and 10,000 testing images (28,28)</a:t>
            </a:r>
          </a:p>
          <a:p>
            <a:endParaRPr lang="en-US" dirty="0"/>
          </a:p>
        </p:txBody>
      </p:sp>
      <p:pic>
        <p:nvPicPr>
          <p:cNvPr id="4" name="Picture 3">
            <a:extLst>
              <a:ext uri="{FF2B5EF4-FFF2-40B4-BE49-F238E27FC236}">
                <a16:creationId xmlns:a16="http://schemas.microsoft.com/office/drawing/2014/main" id="{18A0BF88-0C03-41C0-B73D-A92DF9662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575" y="2313649"/>
            <a:ext cx="5285015" cy="3816220"/>
          </a:xfrm>
          <a:prstGeom prst="rect">
            <a:avLst/>
          </a:prstGeom>
        </p:spPr>
      </p:pic>
    </p:spTree>
    <p:extLst>
      <p:ext uri="{BB962C8B-B14F-4D97-AF65-F5344CB8AC3E}">
        <p14:creationId xmlns:p14="http://schemas.microsoft.com/office/powerpoint/2010/main" val="526120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71197-39D0-42C7-B839-574C8AA46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450" y="581025"/>
            <a:ext cx="8801100" cy="5695950"/>
          </a:xfrm>
          <a:prstGeom prst="rect">
            <a:avLst/>
          </a:prstGeom>
        </p:spPr>
      </p:pic>
    </p:spTree>
    <p:extLst>
      <p:ext uri="{BB962C8B-B14F-4D97-AF65-F5344CB8AC3E}">
        <p14:creationId xmlns:p14="http://schemas.microsoft.com/office/powerpoint/2010/main" val="30129605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908AE1-9008-416E-9C6C-49972E097CC8}"/>
              </a:ext>
            </a:extLst>
          </p:cNvPr>
          <p:cNvSpPr/>
          <p:nvPr/>
        </p:nvSpPr>
        <p:spPr>
          <a:xfrm>
            <a:off x="762000" y="764785"/>
            <a:ext cx="9698182" cy="4893647"/>
          </a:xfrm>
          <a:prstGeom prst="rect">
            <a:avLst/>
          </a:prstGeom>
        </p:spPr>
        <p:txBody>
          <a:bodyPr wrap="square">
            <a:spAutoFit/>
          </a:bodyPr>
          <a:lstStyle/>
          <a:p>
            <a:r>
              <a:rPr lang="en-US" sz="2400" b="1" dirty="0"/>
              <a:t>Some CNN Architectures/Models  </a:t>
            </a:r>
          </a:p>
          <a:p>
            <a:endParaRPr lang="en-US" sz="2400" dirty="0"/>
          </a:p>
          <a:p>
            <a:r>
              <a:rPr lang="en-US" sz="2400" dirty="0"/>
              <a:t>There are various architectures of CNNs available which have been key in building algorithms which power and shall power AI as a whole in the foreseeable future. Some of them have been listed below:</a:t>
            </a:r>
          </a:p>
          <a:p>
            <a:endParaRPr lang="en-US" sz="2400" dirty="0"/>
          </a:p>
          <a:p>
            <a:endParaRPr lang="en-US" sz="2400" dirty="0"/>
          </a:p>
          <a:p>
            <a:pPr>
              <a:buFont typeface="+mj-lt"/>
              <a:buAutoNum type="arabicPeriod"/>
            </a:pPr>
            <a:r>
              <a:rPr lang="en-US" sz="2400" dirty="0"/>
              <a:t> </a:t>
            </a:r>
            <a:r>
              <a:rPr lang="en-US" sz="2400" dirty="0" err="1"/>
              <a:t>AlexNet</a:t>
            </a:r>
            <a:endParaRPr lang="en-US" sz="2400" dirty="0"/>
          </a:p>
          <a:p>
            <a:pPr>
              <a:buFont typeface="+mj-lt"/>
              <a:buAutoNum type="arabicPeriod"/>
            </a:pPr>
            <a:r>
              <a:rPr lang="en-US" sz="2400" dirty="0"/>
              <a:t> </a:t>
            </a:r>
            <a:r>
              <a:rPr lang="en-US" sz="2400" dirty="0" err="1"/>
              <a:t>VGGNet</a:t>
            </a:r>
            <a:endParaRPr lang="en-US" sz="2400" dirty="0"/>
          </a:p>
          <a:p>
            <a:pPr>
              <a:buFont typeface="+mj-lt"/>
              <a:buAutoNum type="arabicPeriod"/>
            </a:pPr>
            <a:r>
              <a:rPr lang="en-US" sz="2400" dirty="0"/>
              <a:t> </a:t>
            </a:r>
            <a:r>
              <a:rPr lang="en-US" sz="2400" dirty="0" err="1"/>
              <a:t>GoogLeNet</a:t>
            </a:r>
            <a:endParaRPr lang="en-US" sz="2400" dirty="0"/>
          </a:p>
          <a:p>
            <a:pPr>
              <a:buFont typeface="+mj-lt"/>
              <a:buAutoNum type="arabicPeriod"/>
            </a:pPr>
            <a:r>
              <a:rPr lang="en-US" sz="2400" dirty="0"/>
              <a:t> </a:t>
            </a:r>
            <a:r>
              <a:rPr lang="en-US" sz="2400" dirty="0" err="1"/>
              <a:t>ResNet</a:t>
            </a:r>
            <a:endParaRPr lang="en-US" sz="2400" dirty="0"/>
          </a:p>
          <a:p>
            <a:pPr>
              <a:buFont typeface="+mj-lt"/>
              <a:buAutoNum type="arabicPeriod"/>
            </a:pPr>
            <a:r>
              <a:rPr lang="en-US" sz="2400" dirty="0"/>
              <a:t> </a:t>
            </a:r>
            <a:r>
              <a:rPr lang="en-US" sz="2400" dirty="0" err="1"/>
              <a:t>ZFNet</a:t>
            </a:r>
            <a:endParaRPr lang="en-US" sz="2400" dirty="0"/>
          </a:p>
          <a:p>
            <a:endParaRPr lang="en-US" sz="2400" dirty="0"/>
          </a:p>
        </p:txBody>
      </p:sp>
    </p:spTree>
    <p:extLst>
      <p:ext uri="{BB962C8B-B14F-4D97-AF65-F5344CB8AC3E}">
        <p14:creationId xmlns:p14="http://schemas.microsoft.com/office/powerpoint/2010/main" val="27158875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1D5A919-3627-4C0D-885D-9286E9B8AC0A}"/>
              </a:ext>
            </a:extLst>
          </p:cNvPr>
          <p:cNvPicPr>
            <a:picLocks noChangeAspect="1"/>
          </p:cNvPicPr>
          <p:nvPr/>
        </p:nvPicPr>
        <p:blipFill rotWithShape="1">
          <a:blip r:embed="rId3">
            <a:extLst>
              <a:ext uri="{28A0092B-C50C-407E-A947-70E740481C1C}">
                <a14:useLocalDpi xmlns:a14="http://schemas.microsoft.com/office/drawing/2010/main" val="0"/>
              </a:ext>
            </a:extLst>
          </a:blip>
          <a:srcRect l="62778"/>
          <a:stretch/>
        </p:blipFill>
        <p:spPr>
          <a:xfrm>
            <a:off x="3893127" y="110836"/>
            <a:ext cx="2680856" cy="6345381"/>
          </a:xfrm>
          <a:prstGeom prst="rect">
            <a:avLst/>
          </a:prstGeom>
        </p:spPr>
      </p:pic>
      <p:pic>
        <p:nvPicPr>
          <p:cNvPr id="6" name="Picture 5" descr="A close up of a logo&#10;&#10;Description automatically generated">
            <a:extLst>
              <a:ext uri="{FF2B5EF4-FFF2-40B4-BE49-F238E27FC236}">
                <a16:creationId xmlns:a16="http://schemas.microsoft.com/office/drawing/2014/main" id="{769AF60F-5147-4AD7-BD8F-10B6280644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2327" y="2072986"/>
            <a:ext cx="2466110" cy="2324100"/>
          </a:xfrm>
          <a:prstGeom prst="rect">
            <a:avLst/>
          </a:prstGeom>
        </p:spPr>
      </p:pic>
      <p:sp>
        <p:nvSpPr>
          <p:cNvPr id="7" name="TextBox 6">
            <a:extLst>
              <a:ext uri="{FF2B5EF4-FFF2-40B4-BE49-F238E27FC236}">
                <a16:creationId xmlns:a16="http://schemas.microsoft.com/office/drawing/2014/main" id="{B2CB945B-AC08-42AE-A50E-0AA9799AF5C9}"/>
              </a:ext>
            </a:extLst>
          </p:cNvPr>
          <p:cNvSpPr txBox="1"/>
          <p:nvPr/>
        </p:nvSpPr>
        <p:spPr>
          <a:xfrm>
            <a:off x="193964" y="526473"/>
            <a:ext cx="2784763" cy="369332"/>
          </a:xfrm>
          <a:prstGeom prst="rect">
            <a:avLst/>
          </a:prstGeom>
          <a:noFill/>
        </p:spPr>
        <p:txBody>
          <a:bodyPr wrap="square" rtlCol="0">
            <a:spAutoFit/>
          </a:bodyPr>
          <a:lstStyle/>
          <a:p>
            <a:r>
              <a:rPr lang="en-US" b="1" dirty="0"/>
              <a:t>The </a:t>
            </a:r>
            <a:r>
              <a:rPr lang="en-US" b="1" dirty="0" err="1"/>
              <a:t>ResNet</a:t>
            </a:r>
            <a:r>
              <a:rPr lang="en-US" b="1" dirty="0"/>
              <a:t> Architecture</a:t>
            </a:r>
          </a:p>
        </p:txBody>
      </p:sp>
    </p:spTree>
    <p:extLst>
      <p:ext uri="{BB962C8B-B14F-4D97-AF65-F5344CB8AC3E}">
        <p14:creationId xmlns:p14="http://schemas.microsoft.com/office/powerpoint/2010/main" val="380568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0C64D3-EE5B-49AA-A2EC-E5F03CD3B122}"/>
              </a:ext>
            </a:extLst>
          </p:cNvPr>
          <p:cNvSpPr txBox="1"/>
          <p:nvPr/>
        </p:nvSpPr>
        <p:spPr>
          <a:xfrm>
            <a:off x="900952" y="389965"/>
            <a:ext cx="9722224" cy="461665"/>
          </a:xfrm>
          <a:prstGeom prst="rect">
            <a:avLst/>
          </a:prstGeom>
          <a:noFill/>
        </p:spPr>
        <p:txBody>
          <a:bodyPr wrap="square" rtlCol="0">
            <a:spAutoFit/>
          </a:bodyPr>
          <a:lstStyle/>
          <a:p>
            <a:r>
              <a:rPr lang="en-US" sz="2400" b="1" dirty="0"/>
              <a:t>Using Pre-Trained Models for Image Classification</a:t>
            </a:r>
          </a:p>
        </p:txBody>
      </p:sp>
      <p:sp>
        <p:nvSpPr>
          <p:cNvPr id="3" name="TextBox 2">
            <a:extLst>
              <a:ext uri="{FF2B5EF4-FFF2-40B4-BE49-F238E27FC236}">
                <a16:creationId xmlns:a16="http://schemas.microsoft.com/office/drawing/2014/main" id="{CE585BD0-8A5C-49B2-AD60-37E097CA9985}"/>
              </a:ext>
            </a:extLst>
          </p:cNvPr>
          <p:cNvSpPr txBox="1"/>
          <p:nvPr/>
        </p:nvSpPr>
        <p:spPr>
          <a:xfrm>
            <a:off x="1021975" y="1250576"/>
            <a:ext cx="10676965" cy="5663089"/>
          </a:xfrm>
          <a:prstGeom prst="rect">
            <a:avLst/>
          </a:prstGeom>
          <a:noFill/>
        </p:spPr>
        <p:txBody>
          <a:bodyPr wrap="square" rtlCol="0">
            <a:spAutoFit/>
          </a:bodyPr>
          <a:lstStyle/>
          <a:p>
            <a:r>
              <a:rPr lang="en-US" sz="2400" b="1" dirty="0"/>
              <a:t>VGG16</a:t>
            </a:r>
          </a:p>
          <a:p>
            <a:endParaRPr lang="en-US" dirty="0"/>
          </a:p>
          <a:p>
            <a:r>
              <a:rPr lang="en-US" sz="2000" dirty="0"/>
              <a:t>VGG16 is a convolutional neural network model proposed by K. </a:t>
            </a:r>
            <a:r>
              <a:rPr lang="en-US" sz="2000" dirty="0" err="1"/>
              <a:t>Simonyan</a:t>
            </a:r>
            <a:r>
              <a:rPr lang="en-US" sz="2000" dirty="0"/>
              <a:t> and A. Zisserman from the University of Oxford in the paper “Very Deep Convolutional Networks for Large-Scale Image Recognition”. </a:t>
            </a:r>
          </a:p>
          <a:p>
            <a:endParaRPr lang="en-US" sz="2000" dirty="0"/>
          </a:p>
          <a:p>
            <a:r>
              <a:rPr lang="en-US" sz="2000" dirty="0"/>
              <a:t>The VGG16 architecture consists of thirteen  convolutional layers, some of which are followed by maximum pooling layers and then four fully-connected layers and finally a 1000-way </a:t>
            </a:r>
            <a:r>
              <a:rPr lang="en-US" sz="2000" dirty="0" err="1"/>
              <a:t>softmax</a:t>
            </a:r>
            <a:r>
              <a:rPr lang="en-US" sz="2000" dirty="0"/>
              <a:t> classifier.</a:t>
            </a:r>
          </a:p>
          <a:p>
            <a:endParaRPr lang="en-US" sz="2000" dirty="0"/>
          </a:p>
          <a:p>
            <a:endParaRPr lang="en-US" sz="2000" dirty="0"/>
          </a:p>
          <a:p>
            <a:r>
              <a:rPr lang="en-US" sz="2000" dirty="0"/>
              <a:t>The model achieves 92.7% top-5 test accuracy in ImageNet, which is a dataset of over 1.5 million images belonging to 1000 classes. It was one of the famous model submitted to </a:t>
            </a:r>
            <a:r>
              <a:rPr lang="en-US" sz="2000" dirty="0">
                <a:hlinkClick r:id="rId2"/>
              </a:rPr>
              <a:t>ILSVRC-2014</a:t>
            </a:r>
            <a:r>
              <a:rPr lang="en-US" sz="2000" dirty="0"/>
              <a:t>. It makes the improvement over </a:t>
            </a:r>
            <a:r>
              <a:rPr lang="en-US" sz="2000" dirty="0" err="1"/>
              <a:t>AlexNet</a:t>
            </a:r>
            <a:r>
              <a:rPr lang="en-US" sz="2000" dirty="0"/>
              <a:t> by replacing large kernel-sized filters (11 and 5 in the first and second convolutional layer, respectively) with multiple 3×3 kernel-sized filters one after another. VGG16 was trained for weeks and was using NVIDIA Titan Black GPU’s. </a:t>
            </a:r>
          </a:p>
          <a:p>
            <a:endParaRPr lang="en-US" sz="2000" dirty="0"/>
          </a:p>
          <a:p>
            <a:r>
              <a:rPr lang="en-US" sz="2000" dirty="0"/>
              <a:t>https://neurohive.io/en/popular-networks/vgg16/</a:t>
            </a:r>
          </a:p>
        </p:txBody>
      </p:sp>
    </p:spTree>
    <p:extLst>
      <p:ext uri="{BB962C8B-B14F-4D97-AF65-F5344CB8AC3E}">
        <p14:creationId xmlns:p14="http://schemas.microsoft.com/office/powerpoint/2010/main" val="16501713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F4EA9E-DF5D-48EC-9E9C-3BD2BFD880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381000"/>
            <a:ext cx="8128000" cy="6096000"/>
          </a:xfrm>
          <a:prstGeom prst="rect">
            <a:avLst/>
          </a:prstGeom>
        </p:spPr>
      </p:pic>
    </p:spTree>
    <p:extLst>
      <p:ext uri="{BB962C8B-B14F-4D97-AF65-F5344CB8AC3E}">
        <p14:creationId xmlns:p14="http://schemas.microsoft.com/office/powerpoint/2010/main" val="25708532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83677D-50BD-4157-87B8-12CABCF78BD1}"/>
              </a:ext>
            </a:extLst>
          </p:cNvPr>
          <p:cNvSpPr/>
          <p:nvPr/>
        </p:nvSpPr>
        <p:spPr>
          <a:xfrm>
            <a:off x="793376" y="1273216"/>
            <a:ext cx="10838329" cy="8771632"/>
          </a:xfrm>
          <a:prstGeom prst="rect">
            <a:avLst/>
          </a:prstGeom>
        </p:spPr>
        <p:txBody>
          <a:bodyPr wrap="square">
            <a:spAutoFit/>
          </a:bodyPr>
          <a:lstStyle/>
          <a:p>
            <a:r>
              <a:rPr lang="en-US" sz="1500" dirty="0"/>
              <a:t>from __future__ import </a:t>
            </a:r>
            <a:r>
              <a:rPr lang="en-US" sz="1500" dirty="0" err="1"/>
              <a:t>absolute_import</a:t>
            </a:r>
            <a:r>
              <a:rPr lang="en-US" sz="1500" dirty="0"/>
              <a:t>, division, </a:t>
            </a:r>
            <a:r>
              <a:rPr lang="en-US" sz="1500" dirty="0" err="1"/>
              <a:t>print_function</a:t>
            </a:r>
            <a:r>
              <a:rPr lang="en-US" sz="1500" dirty="0"/>
              <a:t>, </a:t>
            </a:r>
            <a:r>
              <a:rPr lang="en-US" sz="1500" dirty="0" err="1"/>
              <a:t>unicode_literals</a:t>
            </a:r>
            <a:endParaRPr lang="en-US" sz="1500" dirty="0"/>
          </a:p>
          <a:p>
            <a:r>
              <a:rPr lang="en-US" sz="1500" dirty="0"/>
              <a:t>import </a:t>
            </a:r>
            <a:r>
              <a:rPr lang="en-US" sz="1500" dirty="0" err="1"/>
              <a:t>tensorflow</a:t>
            </a:r>
            <a:r>
              <a:rPr lang="en-US" sz="1500" dirty="0"/>
              <a:t> as </a:t>
            </a:r>
            <a:r>
              <a:rPr lang="en-US" sz="1500" dirty="0" err="1"/>
              <a:t>tf</a:t>
            </a:r>
            <a:endParaRPr lang="en-US" sz="1500" dirty="0"/>
          </a:p>
          <a:p>
            <a:endParaRPr lang="en-US" sz="1500" dirty="0"/>
          </a:p>
          <a:p>
            <a:r>
              <a:rPr lang="en-US" sz="1500" dirty="0"/>
              <a:t>from </a:t>
            </a:r>
            <a:r>
              <a:rPr lang="en-US" sz="1500" dirty="0" err="1"/>
              <a:t>tensorflow</a:t>
            </a:r>
            <a:r>
              <a:rPr lang="en-US" sz="1500" dirty="0"/>
              <a:t> import </a:t>
            </a:r>
            <a:r>
              <a:rPr lang="en-US" sz="1500" dirty="0" err="1"/>
              <a:t>keras</a:t>
            </a:r>
            <a:endParaRPr lang="en-US" sz="1500" dirty="0"/>
          </a:p>
          <a:p>
            <a:r>
              <a:rPr lang="en-US" sz="1500" dirty="0"/>
              <a:t>from tensorflow.keras.applications.vgg16 import VGG16,preprocess_input, </a:t>
            </a:r>
            <a:r>
              <a:rPr lang="en-US" sz="1500" dirty="0" err="1"/>
              <a:t>decode_predictions</a:t>
            </a:r>
            <a:endParaRPr lang="en-US" sz="1500" dirty="0"/>
          </a:p>
          <a:p>
            <a:r>
              <a:rPr lang="en-US" sz="1500" dirty="0"/>
              <a:t>from </a:t>
            </a:r>
            <a:r>
              <a:rPr lang="en-US" sz="1500" dirty="0" err="1"/>
              <a:t>tensorflow.keras.preprocessing.image</a:t>
            </a:r>
            <a:r>
              <a:rPr lang="en-US" sz="1500" dirty="0"/>
              <a:t> import </a:t>
            </a:r>
            <a:r>
              <a:rPr lang="en-US" sz="1500" dirty="0" err="1"/>
              <a:t>load_img</a:t>
            </a:r>
            <a:r>
              <a:rPr lang="en-US" sz="1500" dirty="0"/>
              <a:t>, </a:t>
            </a:r>
            <a:r>
              <a:rPr lang="en-US" sz="1500" dirty="0" err="1"/>
              <a:t>img_to_array</a:t>
            </a:r>
            <a:endParaRPr lang="en-US" sz="1500" dirty="0"/>
          </a:p>
          <a:p>
            <a:endParaRPr lang="en-US" sz="1500" dirty="0"/>
          </a:p>
          <a:p>
            <a:r>
              <a:rPr lang="en-US" sz="1500" dirty="0"/>
              <a:t>model=VGG16()</a:t>
            </a:r>
          </a:p>
          <a:p>
            <a:r>
              <a:rPr lang="en-US" sz="1500" dirty="0" err="1"/>
              <a:t>model.summary</a:t>
            </a:r>
            <a:r>
              <a:rPr lang="en-US" sz="1500" dirty="0"/>
              <a:t>()</a:t>
            </a:r>
          </a:p>
          <a:p>
            <a:endParaRPr lang="en-US" sz="1500" dirty="0"/>
          </a:p>
          <a:p>
            <a:r>
              <a:rPr lang="en-US" sz="1500" dirty="0"/>
              <a:t>import </a:t>
            </a:r>
            <a:r>
              <a:rPr lang="en-US" sz="1500" dirty="0" err="1"/>
              <a:t>os</a:t>
            </a:r>
            <a:endParaRPr lang="en-US" sz="1500" dirty="0"/>
          </a:p>
          <a:p>
            <a:r>
              <a:rPr lang="en-US" sz="1500" dirty="0"/>
              <a:t>for file in </a:t>
            </a:r>
            <a:r>
              <a:rPr lang="en-US" sz="1500" dirty="0" err="1"/>
              <a:t>os.listdir</a:t>
            </a:r>
            <a:r>
              <a:rPr lang="en-US" sz="1500" dirty="0"/>
              <a:t>('C:\samples'):</a:t>
            </a:r>
          </a:p>
          <a:p>
            <a:r>
              <a:rPr lang="en-US" sz="1500" dirty="0"/>
              <a:t>  print (file)</a:t>
            </a:r>
          </a:p>
          <a:p>
            <a:r>
              <a:rPr lang="en-US" sz="1500" dirty="0"/>
              <a:t>  </a:t>
            </a:r>
            <a:r>
              <a:rPr lang="en-US" sz="1500" dirty="0" err="1"/>
              <a:t>full_path</a:t>
            </a:r>
            <a:r>
              <a:rPr lang="en-US" sz="1500" dirty="0"/>
              <a:t> = 'C:\samples/' +file</a:t>
            </a:r>
          </a:p>
          <a:p>
            <a:r>
              <a:rPr lang="en-US" sz="1500" dirty="0"/>
              <a:t>  print (</a:t>
            </a:r>
            <a:r>
              <a:rPr lang="en-US" sz="1500" dirty="0" err="1"/>
              <a:t>full_path</a:t>
            </a:r>
            <a:r>
              <a:rPr lang="en-US" sz="1500" dirty="0"/>
              <a:t>)</a:t>
            </a:r>
          </a:p>
          <a:p>
            <a:r>
              <a:rPr lang="en-US" sz="1500" dirty="0"/>
              <a:t>  image = </a:t>
            </a:r>
            <a:r>
              <a:rPr lang="en-US" sz="1500" dirty="0" err="1"/>
              <a:t>load_img</a:t>
            </a:r>
            <a:r>
              <a:rPr lang="en-US" sz="1500" dirty="0"/>
              <a:t>(</a:t>
            </a:r>
            <a:r>
              <a:rPr lang="en-US" sz="1500" dirty="0" err="1"/>
              <a:t>full_path</a:t>
            </a:r>
            <a:r>
              <a:rPr lang="en-US" sz="1500" dirty="0"/>
              <a:t>, </a:t>
            </a:r>
            <a:r>
              <a:rPr lang="en-US" sz="1500" dirty="0" err="1"/>
              <a:t>target_size</a:t>
            </a:r>
            <a:r>
              <a:rPr lang="en-US" sz="1500" dirty="0"/>
              <a:t>=(224,224))</a:t>
            </a:r>
          </a:p>
          <a:p>
            <a:r>
              <a:rPr lang="en-US" sz="1500" dirty="0"/>
              <a:t>  image = </a:t>
            </a:r>
            <a:r>
              <a:rPr lang="en-US" sz="1500" dirty="0" err="1"/>
              <a:t>img_to_array</a:t>
            </a:r>
            <a:r>
              <a:rPr lang="en-US" sz="1500" dirty="0"/>
              <a:t>(image)</a:t>
            </a:r>
          </a:p>
          <a:p>
            <a:r>
              <a:rPr lang="en-US" sz="1500" dirty="0"/>
              <a:t>  image = </a:t>
            </a:r>
            <a:r>
              <a:rPr lang="en-US" sz="1500" dirty="0" err="1"/>
              <a:t>image.reshape</a:t>
            </a:r>
            <a:r>
              <a:rPr lang="en-US" sz="1500" dirty="0"/>
              <a:t> (1, </a:t>
            </a:r>
            <a:r>
              <a:rPr lang="en-US" sz="1500" dirty="0" err="1"/>
              <a:t>image.shape</a:t>
            </a:r>
            <a:r>
              <a:rPr lang="en-US" sz="1500" dirty="0"/>
              <a:t>[0], </a:t>
            </a:r>
            <a:r>
              <a:rPr lang="en-US" sz="1500" dirty="0" err="1"/>
              <a:t>image.shape</a:t>
            </a:r>
            <a:r>
              <a:rPr lang="en-US" sz="1500" dirty="0"/>
              <a:t>[1], </a:t>
            </a:r>
            <a:r>
              <a:rPr lang="en-US" sz="1500" dirty="0" err="1"/>
              <a:t>image.shape</a:t>
            </a:r>
            <a:r>
              <a:rPr lang="en-US" sz="1500" dirty="0"/>
              <a:t>[2])</a:t>
            </a:r>
          </a:p>
          <a:p>
            <a:r>
              <a:rPr lang="en-US" sz="1500" dirty="0"/>
              <a:t>  image = </a:t>
            </a:r>
            <a:r>
              <a:rPr lang="en-US" sz="1500" dirty="0" err="1"/>
              <a:t>preprocess_input</a:t>
            </a:r>
            <a:r>
              <a:rPr lang="en-US" sz="1500" dirty="0"/>
              <a:t>(image)</a:t>
            </a:r>
          </a:p>
          <a:p>
            <a:r>
              <a:rPr lang="en-US" sz="1500" dirty="0"/>
              <a:t>  </a:t>
            </a:r>
            <a:r>
              <a:rPr lang="en-US" sz="1500" dirty="0" err="1"/>
              <a:t>y_pred</a:t>
            </a:r>
            <a:r>
              <a:rPr lang="en-US" sz="1500" dirty="0"/>
              <a:t> = </a:t>
            </a:r>
            <a:r>
              <a:rPr lang="en-US" sz="1500" dirty="0" err="1"/>
              <a:t>model.predict</a:t>
            </a:r>
            <a:r>
              <a:rPr lang="en-US" sz="1500" dirty="0"/>
              <a:t>(image)</a:t>
            </a:r>
          </a:p>
          <a:p>
            <a:r>
              <a:rPr lang="en-US" sz="1500" dirty="0"/>
              <a:t>  label = </a:t>
            </a:r>
            <a:r>
              <a:rPr lang="en-US" sz="1500" dirty="0" err="1"/>
              <a:t>decode_predictions</a:t>
            </a:r>
            <a:r>
              <a:rPr lang="en-US" sz="1500" dirty="0"/>
              <a:t>(</a:t>
            </a:r>
            <a:r>
              <a:rPr lang="en-US" sz="1500" dirty="0" err="1"/>
              <a:t>y_pred</a:t>
            </a:r>
            <a:r>
              <a:rPr lang="en-US" sz="1500" dirty="0"/>
              <a:t>, top=2)</a:t>
            </a:r>
          </a:p>
          <a:p>
            <a:r>
              <a:rPr lang="en-US" sz="1500" dirty="0"/>
              <a:t>  print (label)</a:t>
            </a:r>
          </a:p>
          <a:p>
            <a:r>
              <a:rPr lang="en-US" sz="1500" dirty="0"/>
              <a:t>  print()</a:t>
            </a:r>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sz="1500" dirty="0"/>
          </a:p>
          <a:p>
            <a:endParaRPr lang="en-US" dirty="0"/>
          </a:p>
          <a:p>
            <a:endParaRPr lang="en-US" dirty="0"/>
          </a:p>
          <a:p>
            <a:endParaRPr lang="en-US" dirty="0"/>
          </a:p>
        </p:txBody>
      </p:sp>
      <p:sp>
        <p:nvSpPr>
          <p:cNvPr id="3" name="TextBox 2">
            <a:extLst>
              <a:ext uri="{FF2B5EF4-FFF2-40B4-BE49-F238E27FC236}">
                <a16:creationId xmlns:a16="http://schemas.microsoft.com/office/drawing/2014/main" id="{B823BA2E-1035-4241-8EB9-5E650FA03EFB}"/>
              </a:ext>
            </a:extLst>
          </p:cNvPr>
          <p:cNvSpPr txBox="1"/>
          <p:nvPr/>
        </p:nvSpPr>
        <p:spPr>
          <a:xfrm>
            <a:off x="1062318" y="336176"/>
            <a:ext cx="7866529" cy="369332"/>
          </a:xfrm>
          <a:prstGeom prst="rect">
            <a:avLst/>
          </a:prstGeom>
          <a:noFill/>
        </p:spPr>
        <p:txBody>
          <a:bodyPr wrap="square" rtlCol="0">
            <a:spAutoFit/>
          </a:bodyPr>
          <a:lstStyle/>
          <a:p>
            <a:r>
              <a:rPr lang="en-US" dirty="0" err="1"/>
              <a:t>T</a:t>
            </a:r>
            <a:r>
              <a:rPr lang="en-US" b="1" dirty="0" err="1"/>
              <a:t>ensorflow</a:t>
            </a:r>
            <a:r>
              <a:rPr lang="en-US" b="1" dirty="0"/>
              <a:t> 2.0  </a:t>
            </a:r>
            <a:r>
              <a:rPr lang="en-US" b="1" dirty="0" err="1"/>
              <a:t>Keras</a:t>
            </a:r>
            <a:r>
              <a:rPr lang="en-US" b="1" dirty="0"/>
              <a:t>   code</a:t>
            </a:r>
          </a:p>
        </p:txBody>
      </p:sp>
    </p:spTree>
    <p:extLst>
      <p:ext uri="{BB962C8B-B14F-4D97-AF65-F5344CB8AC3E}">
        <p14:creationId xmlns:p14="http://schemas.microsoft.com/office/powerpoint/2010/main" val="3934421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C30B27-A1E5-4310-884C-C77E73F1B6D1}"/>
              </a:ext>
            </a:extLst>
          </p:cNvPr>
          <p:cNvPicPr>
            <a:picLocks noChangeAspect="1"/>
          </p:cNvPicPr>
          <p:nvPr/>
        </p:nvPicPr>
        <p:blipFill rotWithShape="1">
          <a:blip r:embed="rId3"/>
          <a:srcRect l="5227" t="23636" r="48978" b="31515"/>
          <a:stretch/>
        </p:blipFill>
        <p:spPr>
          <a:xfrm>
            <a:off x="637308" y="332510"/>
            <a:ext cx="10681855" cy="6220690"/>
          </a:xfrm>
          <a:prstGeom prst="rect">
            <a:avLst/>
          </a:prstGeom>
        </p:spPr>
      </p:pic>
    </p:spTree>
    <p:extLst>
      <p:ext uri="{BB962C8B-B14F-4D97-AF65-F5344CB8AC3E}">
        <p14:creationId xmlns:p14="http://schemas.microsoft.com/office/powerpoint/2010/main" val="1645034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D905F7-0517-42CB-95A8-47539DF9CA97}"/>
              </a:ext>
            </a:extLst>
          </p:cNvPr>
          <p:cNvPicPr>
            <a:picLocks noChangeAspect="1"/>
          </p:cNvPicPr>
          <p:nvPr/>
        </p:nvPicPr>
        <p:blipFill rotWithShape="1">
          <a:blip r:embed="rId3"/>
          <a:srcRect l="25254" t="21212" r="38106" b="42424"/>
          <a:stretch/>
        </p:blipFill>
        <p:spPr>
          <a:xfrm>
            <a:off x="180109" y="1"/>
            <a:ext cx="11901055" cy="6719454"/>
          </a:xfrm>
          <a:prstGeom prst="rect">
            <a:avLst/>
          </a:prstGeom>
        </p:spPr>
      </p:pic>
    </p:spTree>
    <p:extLst>
      <p:ext uri="{BB962C8B-B14F-4D97-AF65-F5344CB8AC3E}">
        <p14:creationId xmlns:p14="http://schemas.microsoft.com/office/powerpoint/2010/main" val="34081240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81EE8B8-A36A-4B0D-9E44-876541C738F7}"/>
              </a:ext>
            </a:extLst>
          </p:cNvPr>
          <p:cNvSpPr txBox="1"/>
          <p:nvPr/>
        </p:nvSpPr>
        <p:spPr>
          <a:xfrm>
            <a:off x="411480" y="991443"/>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b="1" kern="1200">
                <a:solidFill>
                  <a:schemeClr val="tx1"/>
                </a:solidFill>
                <a:latin typeface="+mj-lt"/>
                <a:ea typeface="+mj-ea"/>
                <a:cs typeface="+mj-cs"/>
              </a:rPr>
              <a:t>Fully Convolutional Networks  (FCN)</a:t>
            </a:r>
          </a:p>
        </p:txBody>
      </p:sp>
      <p:sp>
        <p:nvSpPr>
          <p:cNvPr id="16"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Box 2">
            <a:extLst>
              <a:ext uri="{FF2B5EF4-FFF2-40B4-BE49-F238E27FC236}">
                <a16:creationId xmlns:a16="http://schemas.microsoft.com/office/drawing/2014/main" id="{D18ADDE0-DE92-48A4-9B39-354E877123F3}"/>
              </a:ext>
            </a:extLst>
          </p:cNvPr>
          <p:cNvSpPr txBox="1"/>
          <p:nvPr/>
        </p:nvSpPr>
        <p:spPr>
          <a:xfrm>
            <a:off x="411480" y="2684095"/>
            <a:ext cx="4443154" cy="3492868"/>
          </a:xfrm>
          <a:prstGeom prst="rect">
            <a:avLst/>
          </a:prstGeom>
        </p:spPr>
        <p:txBody>
          <a:bodyPr vert="horz" lIns="91440" tIns="45720" rIns="91440" bIns="45720" rtlCol="0">
            <a:normAutofit/>
          </a:bodyPr>
          <a:lstStyle/>
          <a:p>
            <a:pPr>
              <a:lnSpc>
                <a:spcPct val="90000"/>
              </a:lnSpc>
              <a:spcAft>
                <a:spcPts val="600"/>
              </a:spcAft>
            </a:pPr>
            <a:r>
              <a:rPr lang="en-US" dirty="0"/>
              <a:t>A fully convolutional neural network is like a convolutional neural network but without any fully connected layers </a:t>
            </a:r>
            <a:r>
              <a:rPr lang="en-US" dirty="0" err="1"/>
              <a:t>ie</a:t>
            </a:r>
            <a:r>
              <a:rPr lang="en-US" dirty="0"/>
              <a:t>. it is comprised purely of convolutional layers and maybe some max-pooling layers. This means that the output of the network is an image as the output layer is a convolutional layer</a:t>
            </a:r>
          </a:p>
        </p:txBody>
      </p:sp>
      <p:pic>
        <p:nvPicPr>
          <p:cNvPr id="5" name="Picture 4">
            <a:extLst>
              <a:ext uri="{FF2B5EF4-FFF2-40B4-BE49-F238E27FC236}">
                <a16:creationId xmlns:a16="http://schemas.microsoft.com/office/drawing/2014/main" id="{374B9C6F-B0FD-49AB-BE71-8C59F290D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5816" y="1759015"/>
            <a:ext cx="6440424" cy="3284615"/>
          </a:xfrm>
          <a:prstGeom prst="rect">
            <a:avLst/>
          </a:prstGeom>
        </p:spPr>
      </p:pic>
    </p:spTree>
    <p:extLst>
      <p:ext uri="{BB962C8B-B14F-4D97-AF65-F5344CB8AC3E}">
        <p14:creationId xmlns:p14="http://schemas.microsoft.com/office/powerpoint/2010/main" val="36547496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EBDED-9F48-4B17-9108-827802610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678" y="602165"/>
            <a:ext cx="10404088" cy="5441795"/>
          </a:xfrm>
          <a:prstGeom prst="rect">
            <a:avLst/>
          </a:prstGeom>
        </p:spPr>
      </p:pic>
    </p:spTree>
    <p:extLst>
      <p:ext uri="{BB962C8B-B14F-4D97-AF65-F5344CB8AC3E}">
        <p14:creationId xmlns:p14="http://schemas.microsoft.com/office/powerpoint/2010/main" val="6093157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A4DB7D-68DC-4675-96F8-ECBCE38F2D99}"/>
              </a:ext>
            </a:extLst>
          </p:cNvPr>
          <p:cNvSpPr txBox="1"/>
          <p:nvPr/>
        </p:nvSpPr>
        <p:spPr>
          <a:xfrm>
            <a:off x="3621024" y="622905"/>
            <a:ext cx="6720840" cy="400110"/>
          </a:xfrm>
          <a:prstGeom prst="rect">
            <a:avLst/>
          </a:prstGeom>
          <a:noFill/>
        </p:spPr>
        <p:txBody>
          <a:bodyPr wrap="square" rtlCol="0">
            <a:spAutoFit/>
          </a:bodyPr>
          <a:lstStyle/>
          <a:p>
            <a:r>
              <a:rPr lang="en-US" sz="2000" b="1" dirty="0" err="1"/>
              <a:t>Upsampling</a:t>
            </a:r>
            <a:r>
              <a:rPr lang="en-US" sz="2000" b="1" dirty="0"/>
              <a:t>  or Unspooling</a:t>
            </a:r>
          </a:p>
        </p:txBody>
      </p:sp>
      <p:graphicFrame>
        <p:nvGraphicFramePr>
          <p:cNvPr id="3" name="Table 2">
            <a:extLst>
              <a:ext uri="{FF2B5EF4-FFF2-40B4-BE49-F238E27FC236}">
                <a16:creationId xmlns:a16="http://schemas.microsoft.com/office/drawing/2014/main" id="{3A0ED12B-572A-4C8B-A2D2-ED7C8D1096B4}"/>
              </a:ext>
            </a:extLst>
          </p:cNvPr>
          <p:cNvGraphicFramePr>
            <a:graphicFrameLocks noGrp="1"/>
          </p:cNvGraphicFramePr>
          <p:nvPr>
            <p:extLst>
              <p:ext uri="{D42A27DB-BD31-4B8C-83A1-F6EECF244321}">
                <p14:modId xmlns:p14="http://schemas.microsoft.com/office/powerpoint/2010/main" val="146416743"/>
              </p:ext>
            </p:extLst>
          </p:nvPr>
        </p:nvGraphicFramePr>
        <p:xfrm>
          <a:off x="2041144" y="1560914"/>
          <a:ext cx="830072" cy="741680"/>
        </p:xfrm>
        <a:graphic>
          <a:graphicData uri="http://schemas.openxmlformats.org/drawingml/2006/table">
            <a:tbl>
              <a:tblPr firstRow="1" bandRow="1">
                <a:tableStyleId>{5C22544A-7EE6-4342-B048-85BDC9FD1C3A}</a:tableStyleId>
              </a:tblPr>
              <a:tblGrid>
                <a:gridCol w="415036">
                  <a:extLst>
                    <a:ext uri="{9D8B030D-6E8A-4147-A177-3AD203B41FA5}">
                      <a16:colId xmlns:a16="http://schemas.microsoft.com/office/drawing/2014/main" val="2830516221"/>
                    </a:ext>
                  </a:extLst>
                </a:gridCol>
                <a:gridCol w="415036">
                  <a:extLst>
                    <a:ext uri="{9D8B030D-6E8A-4147-A177-3AD203B41FA5}">
                      <a16:colId xmlns:a16="http://schemas.microsoft.com/office/drawing/2014/main" val="4212115769"/>
                    </a:ext>
                  </a:extLst>
                </a:gridCol>
              </a:tblGrid>
              <a:tr h="370840">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2</a:t>
                      </a:r>
                    </a:p>
                  </a:txBody>
                  <a:tcPr>
                    <a:solidFill>
                      <a:schemeClr val="bg2"/>
                    </a:solidFill>
                  </a:tcPr>
                </a:tc>
                <a:extLst>
                  <a:ext uri="{0D108BD9-81ED-4DB2-BD59-A6C34878D82A}">
                    <a16:rowId xmlns:a16="http://schemas.microsoft.com/office/drawing/2014/main" val="374456896"/>
                  </a:ext>
                </a:extLst>
              </a:tr>
              <a:tr h="370840">
                <a:tc>
                  <a:txBody>
                    <a:bodyPr/>
                    <a:lstStyle/>
                    <a:p>
                      <a:r>
                        <a:rPr lang="en-US" b="1" dirty="0"/>
                        <a:t>3</a:t>
                      </a:r>
                    </a:p>
                  </a:txBody>
                  <a:tcPr>
                    <a:solidFill>
                      <a:schemeClr val="bg2"/>
                    </a:solidFill>
                  </a:tcPr>
                </a:tc>
                <a:tc>
                  <a:txBody>
                    <a:bodyPr/>
                    <a:lstStyle/>
                    <a:p>
                      <a:r>
                        <a:rPr lang="en-US" b="1" dirty="0"/>
                        <a:t>4</a:t>
                      </a:r>
                    </a:p>
                  </a:txBody>
                  <a:tcPr>
                    <a:solidFill>
                      <a:schemeClr val="bg2"/>
                    </a:solidFill>
                  </a:tcPr>
                </a:tc>
                <a:extLst>
                  <a:ext uri="{0D108BD9-81ED-4DB2-BD59-A6C34878D82A}">
                    <a16:rowId xmlns:a16="http://schemas.microsoft.com/office/drawing/2014/main" val="3047830728"/>
                  </a:ext>
                </a:extLst>
              </a:tr>
            </a:tbl>
          </a:graphicData>
        </a:graphic>
      </p:graphicFrame>
      <p:graphicFrame>
        <p:nvGraphicFramePr>
          <p:cNvPr id="4" name="Table 3">
            <a:extLst>
              <a:ext uri="{FF2B5EF4-FFF2-40B4-BE49-F238E27FC236}">
                <a16:creationId xmlns:a16="http://schemas.microsoft.com/office/drawing/2014/main" id="{0CB126E9-908B-4D84-92E9-FC58E4373AB9}"/>
              </a:ext>
            </a:extLst>
          </p:cNvPr>
          <p:cNvGraphicFramePr>
            <a:graphicFrameLocks noGrp="1"/>
          </p:cNvGraphicFramePr>
          <p:nvPr>
            <p:extLst>
              <p:ext uri="{D42A27DB-BD31-4B8C-83A1-F6EECF244321}">
                <p14:modId xmlns:p14="http://schemas.microsoft.com/office/powerpoint/2010/main" val="3500386451"/>
              </p:ext>
            </p:extLst>
          </p:nvPr>
        </p:nvGraphicFramePr>
        <p:xfrm>
          <a:off x="4109292" y="1562946"/>
          <a:ext cx="1889172" cy="1483360"/>
        </p:xfrm>
        <a:graphic>
          <a:graphicData uri="http://schemas.openxmlformats.org/drawingml/2006/table">
            <a:tbl>
              <a:tblPr firstRow="1" bandRow="1">
                <a:tableStyleId>{5C22544A-7EE6-4342-B048-85BDC9FD1C3A}</a:tableStyleId>
              </a:tblPr>
              <a:tblGrid>
                <a:gridCol w="418068">
                  <a:extLst>
                    <a:ext uri="{9D8B030D-6E8A-4147-A177-3AD203B41FA5}">
                      <a16:colId xmlns:a16="http://schemas.microsoft.com/office/drawing/2014/main" val="3340943675"/>
                    </a:ext>
                  </a:extLst>
                </a:gridCol>
                <a:gridCol w="490368">
                  <a:extLst>
                    <a:ext uri="{9D8B030D-6E8A-4147-A177-3AD203B41FA5}">
                      <a16:colId xmlns:a16="http://schemas.microsoft.com/office/drawing/2014/main" val="1121326138"/>
                    </a:ext>
                  </a:extLst>
                </a:gridCol>
                <a:gridCol w="490368">
                  <a:extLst>
                    <a:ext uri="{9D8B030D-6E8A-4147-A177-3AD203B41FA5}">
                      <a16:colId xmlns:a16="http://schemas.microsoft.com/office/drawing/2014/main" val="2160188817"/>
                    </a:ext>
                  </a:extLst>
                </a:gridCol>
                <a:gridCol w="490368">
                  <a:extLst>
                    <a:ext uri="{9D8B030D-6E8A-4147-A177-3AD203B41FA5}">
                      <a16:colId xmlns:a16="http://schemas.microsoft.com/office/drawing/2014/main" val="764157001"/>
                    </a:ext>
                  </a:extLst>
                </a:gridCol>
              </a:tblGrid>
              <a:tr h="370840">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2</a:t>
                      </a:r>
                    </a:p>
                  </a:txBody>
                  <a:tcPr>
                    <a:solidFill>
                      <a:schemeClr val="bg2"/>
                    </a:solidFill>
                  </a:tcPr>
                </a:tc>
                <a:tc>
                  <a:txBody>
                    <a:bodyPr/>
                    <a:lstStyle/>
                    <a:p>
                      <a:r>
                        <a:rPr lang="en-US" dirty="0">
                          <a:solidFill>
                            <a:schemeClr val="tx1"/>
                          </a:solidFill>
                        </a:rPr>
                        <a:t>2</a:t>
                      </a:r>
                    </a:p>
                  </a:txBody>
                  <a:tcPr>
                    <a:solidFill>
                      <a:schemeClr val="bg2"/>
                    </a:solidFill>
                  </a:tcPr>
                </a:tc>
                <a:extLst>
                  <a:ext uri="{0D108BD9-81ED-4DB2-BD59-A6C34878D82A}">
                    <a16:rowId xmlns:a16="http://schemas.microsoft.com/office/drawing/2014/main" val="656959876"/>
                  </a:ext>
                </a:extLst>
              </a:tr>
              <a:tr h="370840">
                <a:tc>
                  <a:txBody>
                    <a:bodyPr/>
                    <a:lstStyle/>
                    <a:p>
                      <a:r>
                        <a:rPr lang="en-US" b="1" dirty="0"/>
                        <a:t>1</a:t>
                      </a:r>
                    </a:p>
                  </a:txBody>
                  <a:tcPr>
                    <a:solidFill>
                      <a:schemeClr val="bg2"/>
                    </a:solidFill>
                  </a:tcPr>
                </a:tc>
                <a:tc>
                  <a:txBody>
                    <a:bodyPr/>
                    <a:lstStyle/>
                    <a:p>
                      <a:r>
                        <a:rPr lang="en-US" b="1" dirty="0"/>
                        <a:t>1</a:t>
                      </a:r>
                    </a:p>
                  </a:txBody>
                  <a:tcPr>
                    <a:solidFill>
                      <a:schemeClr val="bg2"/>
                    </a:solidFill>
                  </a:tcPr>
                </a:tc>
                <a:tc>
                  <a:txBody>
                    <a:bodyPr/>
                    <a:lstStyle/>
                    <a:p>
                      <a:r>
                        <a:rPr lang="en-US" b="1" dirty="0"/>
                        <a:t>2</a:t>
                      </a:r>
                    </a:p>
                  </a:txBody>
                  <a:tcPr>
                    <a:solidFill>
                      <a:schemeClr val="bg2"/>
                    </a:solidFill>
                  </a:tcPr>
                </a:tc>
                <a:tc>
                  <a:txBody>
                    <a:bodyPr/>
                    <a:lstStyle/>
                    <a:p>
                      <a:r>
                        <a:rPr lang="en-US" b="1" dirty="0"/>
                        <a:t>2</a:t>
                      </a:r>
                    </a:p>
                  </a:txBody>
                  <a:tcPr>
                    <a:solidFill>
                      <a:schemeClr val="bg2"/>
                    </a:solidFill>
                  </a:tcPr>
                </a:tc>
                <a:extLst>
                  <a:ext uri="{0D108BD9-81ED-4DB2-BD59-A6C34878D82A}">
                    <a16:rowId xmlns:a16="http://schemas.microsoft.com/office/drawing/2014/main" val="4021877088"/>
                  </a:ext>
                </a:extLst>
              </a:tr>
              <a:tr h="370840">
                <a:tc>
                  <a:txBody>
                    <a:bodyPr/>
                    <a:lstStyle/>
                    <a:p>
                      <a:r>
                        <a:rPr lang="en-US" b="1" dirty="0"/>
                        <a:t>3</a:t>
                      </a:r>
                    </a:p>
                  </a:txBody>
                  <a:tcPr>
                    <a:solidFill>
                      <a:schemeClr val="bg2"/>
                    </a:solidFill>
                  </a:tcPr>
                </a:tc>
                <a:tc>
                  <a:txBody>
                    <a:bodyPr/>
                    <a:lstStyle/>
                    <a:p>
                      <a:r>
                        <a:rPr lang="en-US" b="1" dirty="0"/>
                        <a:t>3</a:t>
                      </a:r>
                    </a:p>
                  </a:txBody>
                  <a:tcPr>
                    <a:solidFill>
                      <a:schemeClr val="bg2"/>
                    </a:solidFill>
                  </a:tcPr>
                </a:tc>
                <a:tc>
                  <a:txBody>
                    <a:bodyPr/>
                    <a:lstStyle/>
                    <a:p>
                      <a:r>
                        <a:rPr lang="en-US" b="1" dirty="0"/>
                        <a:t>4</a:t>
                      </a:r>
                    </a:p>
                  </a:txBody>
                  <a:tcPr>
                    <a:solidFill>
                      <a:schemeClr val="bg2"/>
                    </a:solidFill>
                  </a:tcPr>
                </a:tc>
                <a:tc>
                  <a:txBody>
                    <a:bodyPr/>
                    <a:lstStyle/>
                    <a:p>
                      <a:r>
                        <a:rPr lang="en-US" b="1" dirty="0"/>
                        <a:t>4</a:t>
                      </a:r>
                    </a:p>
                  </a:txBody>
                  <a:tcPr>
                    <a:solidFill>
                      <a:schemeClr val="bg2"/>
                    </a:solidFill>
                  </a:tcPr>
                </a:tc>
                <a:extLst>
                  <a:ext uri="{0D108BD9-81ED-4DB2-BD59-A6C34878D82A}">
                    <a16:rowId xmlns:a16="http://schemas.microsoft.com/office/drawing/2014/main" val="653899558"/>
                  </a:ext>
                </a:extLst>
              </a:tr>
              <a:tr h="370840">
                <a:tc>
                  <a:txBody>
                    <a:bodyPr/>
                    <a:lstStyle/>
                    <a:p>
                      <a:r>
                        <a:rPr lang="en-US" b="1" dirty="0"/>
                        <a:t>3</a:t>
                      </a:r>
                    </a:p>
                  </a:txBody>
                  <a:tcPr>
                    <a:solidFill>
                      <a:schemeClr val="bg2"/>
                    </a:solidFill>
                  </a:tcPr>
                </a:tc>
                <a:tc>
                  <a:txBody>
                    <a:bodyPr/>
                    <a:lstStyle/>
                    <a:p>
                      <a:r>
                        <a:rPr lang="en-US" b="1" dirty="0"/>
                        <a:t>3</a:t>
                      </a:r>
                    </a:p>
                  </a:txBody>
                  <a:tcPr>
                    <a:solidFill>
                      <a:schemeClr val="bg2"/>
                    </a:solidFill>
                  </a:tcPr>
                </a:tc>
                <a:tc>
                  <a:txBody>
                    <a:bodyPr/>
                    <a:lstStyle/>
                    <a:p>
                      <a:r>
                        <a:rPr lang="en-US" b="1" dirty="0"/>
                        <a:t>4</a:t>
                      </a:r>
                    </a:p>
                  </a:txBody>
                  <a:tcPr>
                    <a:solidFill>
                      <a:schemeClr val="bg2"/>
                    </a:solidFill>
                  </a:tcPr>
                </a:tc>
                <a:tc>
                  <a:txBody>
                    <a:bodyPr/>
                    <a:lstStyle/>
                    <a:p>
                      <a:r>
                        <a:rPr lang="en-US" b="1" dirty="0"/>
                        <a:t>4</a:t>
                      </a:r>
                    </a:p>
                  </a:txBody>
                  <a:tcPr>
                    <a:solidFill>
                      <a:schemeClr val="bg2"/>
                    </a:solidFill>
                  </a:tcPr>
                </a:tc>
                <a:extLst>
                  <a:ext uri="{0D108BD9-81ED-4DB2-BD59-A6C34878D82A}">
                    <a16:rowId xmlns:a16="http://schemas.microsoft.com/office/drawing/2014/main" val="129839414"/>
                  </a:ext>
                </a:extLst>
              </a:tr>
            </a:tbl>
          </a:graphicData>
        </a:graphic>
      </p:graphicFrame>
      <p:cxnSp>
        <p:nvCxnSpPr>
          <p:cNvPr id="6" name="Straight Connector 5">
            <a:extLst>
              <a:ext uri="{FF2B5EF4-FFF2-40B4-BE49-F238E27FC236}">
                <a16:creationId xmlns:a16="http://schemas.microsoft.com/office/drawing/2014/main" id="{C0BD036C-D16F-4CFF-823F-51309BB2CF36}"/>
              </a:ext>
            </a:extLst>
          </p:cNvPr>
          <p:cNvCxnSpPr>
            <a:cxnSpLocks/>
          </p:cNvCxnSpPr>
          <p:nvPr/>
        </p:nvCxnSpPr>
        <p:spPr>
          <a:xfrm>
            <a:off x="5045725" y="1591344"/>
            <a:ext cx="8153" cy="1475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2D8340-81BF-4360-8D37-26A704F0EDA4}"/>
              </a:ext>
            </a:extLst>
          </p:cNvPr>
          <p:cNvCxnSpPr>
            <a:cxnSpLocks/>
            <a:stCxn id="4" idx="1"/>
            <a:endCxn id="4" idx="3"/>
          </p:cNvCxnSpPr>
          <p:nvPr/>
        </p:nvCxnSpPr>
        <p:spPr>
          <a:xfrm>
            <a:off x="4109292" y="2304626"/>
            <a:ext cx="18891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AD3684A-A171-4CE5-9E6B-327865B14485}"/>
              </a:ext>
            </a:extLst>
          </p:cNvPr>
          <p:cNvSpPr txBox="1"/>
          <p:nvPr/>
        </p:nvSpPr>
        <p:spPr>
          <a:xfrm>
            <a:off x="7921128" y="1902484"/>
            <a:ext cx="4131325" cy="400110"/>
          </a:xfrm>
          <a:prstGeom prst="rect">
            <a:avLst/>
          </a:prstGeom>
          <a:noFill/>
        </p:spPr>
        <p:txBody>
          <a:bodyPr wrap="square" rtlCol="0">
            <a:spAutoFit/>
          </a:bodyPr>
          <a:lstStyle/>
          <a:p>
            <a:r>
              <a:rPr lang="en-US" sz="2000" b="1" dirty="0"/>
              <a:t>Nearest </a:t>
            </a:r>
            <a:r>
              <a:rPr lang="en-US" sz="2000" b="1" dirty="0" err="1"/>
              <a:t>Neighbour</a:t>
            </a:r>
            <a:endParaRPr lang="en-US" sz="2000" b="1" dirty="0"/>
          </a:p>
        </p:txBody>
      </p:sp>
      <p:graphicFrame>
        <p:nvGraphicFramePr>
          <p:cNvPr id="13" name="Table 12">
            <a:extLst>
              <a:ext uri="{FF2B5EF4-FFF2-40B4-BE49-F238E27FC236}">
                <a16:creationId xmlns:a16="http://schemas.microsoft.com/office/drawing/2014/main" id="{D8C4725D-10BA-45A2-A44A-72052812D327}"/>
              </a:ext>
            </a:extLst>
          </p:cNvPr>
          <p:cNvGraphicFramePr>
            <a:graphicFrameLocks noGrp="1"/>
          </p:cNvGraphicFramePr>
          <p:nvPr>
            <p:extLst>
              <p:ext uri="{D42A27DB-BD31-4B8C-83A1-F6EECF244321}">
                <p14:modId xmlns:p14="http://schemas.microsoft.com/office/powerpoint/2010/main" val="971220590"/>
              </p:ext>
            </p:extLst>
          </p:nvPr>
        </p:nvGraphicFramePr>
        <p:xfrm>
          <a:off x="4206828" y="3951770"/>
          <a:ext cx="1889172" cy="1483360"/>
        </p:xfrm>
        <a:graphic>
          <a:graphicData uri="http://schemas.openxmlformats.org/drawingml/2006/table">
            <a:tbl>
              <a:tblPr firstRow="1" bandRow="1">
                <a:tableStyleId>{5C22544A-7EE6-4342-B048-85BDC9FD1C3A}</a:tableStyleId>
              </a:tblPr>
              <a:tblGrid>
                <a:gridCol w="418068">
                  <a:extLst>
                    <a:ext uri="{9D8B030D-6E8A-4147-A177-3AD203B41FA5}">
                      <a16:colId xmlns:a16="http://schemas.microsoft.com/office/drawing/2014/main" val="3340943675"/>
                    </a:ext>
                  </a:extLst>
                </a:gridCol>
                <a:gridCol w="490368">
                  <a:extLst>
                    <a:ext uri="{9D8B030D-6E8A-4147-A177-3AD203B41FA5}">
                      <a16:colId xmlns:a16="http://schemas.microsoft.com/office/drawing/2014/main" val="1121326138"/>
                    </a:ext>
                  </a:extLst>
                </a:gridCol>
                <a:gridCol w="490368">
                  <a:extLst>
                    <a:ext uri="{9D8B030D-6E8A-4147-A177-3AD203B41FA5}">
                      <a16:colId xmlns:a16="http://schemas.microsoft.com/office/drawing/2014/main" val="2160188817"/>
                    </a:ext>
                  </a:extLst>
                </a:gridCol>
                <a:gridCol w="490368">
                  <a:extLst>
                    <a:ext uri="{9D8B030D-6E8A-4147-A177-3AD203B41FA5}">
                      <a16:colId xmlns:a16="http://schemas.microsoft.com/office/drawing/2014/main" val="764157001"/>
                    </a:ext>
                  </a:extLst>
                </a:gridCol>
              </a:tblGrid>
              <a:tr h="370840">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2</a:t>
                      </a:r>
                    </a:p>
                  </a:txBody>
                  <a:tcPr>
                    <a:solidFill>
                      <a:schemeClr val="bg2"/>
                    </a:solidFill>
                  </a:tcPr>
                </a:tc>
                <a:tc>
                  <a:txBody>
                    <a:bodyPr/>
                    <a:lstStyle/>
                    <a:p>
                      <a:r>
                        <a:rPr lang="en-US" dirty="0">
                          <a:solidFill>
                            <a:schemeClr val="tx1"/>
                          </a:solidFill>
                        </a:rPr>
                        <a:t>0</a:t>
                      </a:r>
                    </a:p>
                  </a:txBody>
                  <a:tcPr>
                    <a:solidFill>
                      <a:schemeClr val="bg2"/>
                    </a:solidFill>
                  </a:tcPr>
                </a:tc>
                <a:extLst>
                  <a:ext uri="{0D108BD9-81ED-4DB2-BD59-A6C34878D82A}">
                    <a16:rowId xmlns:a16="http://schemas.microsoft.com/office/drawing/2014/main" val="656959876"/>
                  </a:ext>
                </a:extLst>
              </a:tr>
              <a:tr h="370840">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extLst>
                  <a:ext uri="{0D108BD9-81ED-4DB2-BD59-A6C34878D82A}">
                    <a16:rowId xmlns:a16="http://schemas.microsoft.com/office/drawing/2014/main" val="4021877088"/>
                  </a:ext>
                </a:extLst>
              </a:tr>
              <a:tr h="370840">
                <a:tc>
                  <a:txBody>
                    <a:bodyPr/>
                    <a:lstStyle/>
                    <a:p>
                      <a:r>
                        <a:rPr lang="en-US" b="1" dirty="0"/>
                        <a:t>3</a:t>
                      </a:r>
                    </a:p>
                  </a:txBody>
                  <a:tcPr>
                    <a:solidFill>
                      <a:schemeClr val="bg2"/>
                    </a:solidFill>
                  </a:tcPr>
                </a:tc>
                <a:tc>
                  <a:txBody>
                    <a:bodyPr/>
                    <a:lstStyle/>
                    <a:p>
                      <a:r>
                        <a:rPr lang="en-US" b="1" dirty="0"/>
                        <a:t>0</a:t>
                      </a:r>
                    </a:p>
                  </a:txBody>
                  <a:tcPr>
                    <a:solidFill>
                      <a:schemeClr val="bg2"/>
                    </a:solidFill>
                  </a:tcPr>
                </a:tc>
                <a:tc>
                  <a:txBody>
                    <a:bodyPr/>
                    <a:lstStyle/>
                    <a:p>
                      <a:r>
                        <a:rPr lang="en-US" b="1" dirty="0"/>
                        <a:t>4</a:t>
                      </a:r>
                    </a:p>
                  </a:txBody>
                  <a:tcPr>
                    <a:solidFill>
                      <a:schemeClr val="bg2"/>
                    </a:solidFill>
                  </a:tcPr>
                </a:tc>
                <a:tc>
                  <a:txBody>
                    <a:bodyPr/>
                    <a:lstStyle/>
                    <a:p>
                      <a:r>
                        <a:rPr lang="en-US" b="1" dirty="0"/>
                        <a:t>0</a:t>
                      </a:r>
                    </a:p>
                  </a:txBody>
                  <a:tcPr>
                    <a:solidFill>
                      <a:schemeClr val="bg2"/>
                    </a:solidFill>
                  </a:tcPr>
                </a:tc>
                <a:extLst>
                  <a:ext uri="{0D108BD9-81ED-4DB2-BD59-A6C34878D82A}">
                    <a16:rowId xmlns:a16="http://schemas.microsoft.com/office/drawing/2014/main" val="653899558"/>
                  </a:ext>
                </a:extLst>
              </a:tr>
              <a:tr h="370840">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extLst>
                  <a:ext uri="{0D108BD9-81ED-4DB2-BD59-A6C34878D82A}">
                    <a16:rowId xmlns:a16="http://schemas.microsoft.com/office/drawing/2014/main" val="129839414"/>
                  </a:ext>
                </a:extLst>
              </a:tr>
            </a:tbl>
          </a:graphicData>
        </a:graphic>
      </p:graphicFrame>
      <p:graphicFrame>
        <p:nvGraphicFramePr>
          <p:cNvPr id="14" name="Table 13">
            <a:extLst>
              <a:ext uri="{FF2B5EF4-FFF2-40B4-BE49-F238E27FC236}">
                <a16:creationId xmlns:a16="http://schemas.microsoft.com/office/drawing/2014/main" id="{984A1B0E-9AD0-414A-A489-4E82427ACA04}"/>
              </a:ext>
            </a:extLst>
          </p:cNvPr>
          <p:cNvGraphicFramePr>
            <a:graphicFrameLocks noGrp="1"/>
          </p:cNvGraphicFramePr>
          <p:nvPr>
            <p:extLst>
              <p:ext uri="{D42A27DB-BD31-4B8C-83A1-F6EECF244321}">
                <p14:modId xmlns:p14="http://schemas.microsoft.com/office/powerpoint/2010/main" val="146416743"/>
              </p:ext>
            </p:extLst>
          </p:nvPr>
        </p:nvGraphicFramePr>
        <p:xfrm>
          <a:off x="2151313" y="4322610"/>
          <a:ext cx="830072" cy="741680"/>
        </p:xfrm>
        <a:graphic>
          <a:graphicData uri="http://schemas.openxmlformats.org/drawingml/2006/table">
            <a:tbl>
              <a:tblPr firstRow="1" bandRow="1">
                <a:tableStyleId>{5C22544A-7EE6-4342-B048-85BDC9FD1C3A}</a:tableStyleId>
              </a:tblPr>
              <a:tblGrid>
                <a:gridCol w="415036">
                  <a:extLst>
                    <a:ext uri="{9D8B030D-6E8A-4147-A177-3AD203B41FA5}">
                      <a16:colId xmlns:a16="http://schemas.microsoft.com/office/drawing/2014/main" val="2830516221"/>
                    </a:ext>
                  </a:extLst>
                </a:gridCol>
                <a:gridCol w="415036">
                  <a:extLst>
                    <a:ext uri="{9D8B030D-6E8A-4147-A177-3AD203B41FA5}">
                      <a16:colId xmlns:a16="http://schemas.microsoft.com/office/drawing/2014/main" val="4212115769"/>
                    </a:ext>
                  </a:extLst>
                </a:gridCol>
              </a:tblGrid>
              <a:tr h="370840">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2</a:t>
                      </a:r>
                    </a:p>
                  </a:txBody>
                  <a:tcPr>
                    <a:solidFill>
                      <a:schemeClr val="bg2"/>
                    </a:solidFill>
                  </a:tcPr>
                </a:tc>
                <a:extLst>
                  <a:ext uri="{0D108BD9-81ED-4DB2-BD59-A6C34878D82A}">
                    <a16:rowId xmlns:a16="http://schemas.microsoft.com/office/drawing/2014/main" val="374456896"/>
                  </a:ext>
                </a:extLst>
              </a:tr>
              <a:tr h="370840">
                <a:tc>
                  <a:txBody>
                    <a:bodyPr/>
                    <a:lstStyle/>
                    <a:p>
                      <a:r>
                        <a:rPr lang="en-US" b="1" dirty="0"/>
                        <a:t>3</a:t>
                      </a:r>
                    </a:p>
                  </a:txBody>
                  <a:tcPr>
                    <a:solidFill>
                      <a:schemeClr val="bg2"/>
                    </a:solidFill>
                  </a:tcPr>
                </a:tc>
                <a:tc>
                  <a:txBody>
                    <a:bodyPr/>
                    <a:lstStyle/>
                    <a:p>
                      <a:r>
                        <a:rPr lang="en-US" b="1" dirty="0"/>
                        <a:t>4</a:t>
                      </a:r>
                    </a:p>
                  </a:txBody>
                  <a:tcPr>
                    <a:solidFill>
                      <a:schemeClr val="bg2"/>
                    </a:solidFill>
                  </a:tcPr>
                </a:tc>
                <a:extLst>
                  <a:ext uri="{0D108BD9-81ED-4DB2-BD59-A6C34878D82A}">
                    <a16:rowId xmlns:a16="http://schemas.microsoft.com/office/drawing/2014/main" val="3047830728"/>
                  </a:ext>
                </a:extLst>
              </a:tr>
            </a:tbl>
          </a:graphicData>
        </a:graphic>
      </p:graphicFrame>
      <p:cxnSp>
        <p:nvCxnSpPr>
          <p:cNvPr id="15" name="Straight Connector 14">
            <a:extLst>
              <a:ext uri="{FF2B5EF4-FFF2-40B4-BE49-F238E27FC236}">
                <a16:creationId xmlns:a16="http://schemas.microsoft.com/office/drawing/2014/main" id="{B00939A3-0937-4535-9D93-6E77CA76E112}"/>
              </a:ext>
            </a:extLst>
          </p:cNvPr>
          <p:cNvCxnSpPr>
            <a:cxnSpLocks/>
          </p:cNvCxnSpPr>
          <p:nvPr/>
        </p:nvCxnSpPr>
        <p:spPr>
          <a:xfrm>
            <a:off x="5129380" y="3959768"/>
            <a:ext cx="8153" cy="147536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A46A08F-A03B-45CD-BCAC-AB5CAEBE5CB8}"/>
              </a:ext>
            </a:extLst>
          </p:cNvPr>
          <p:cNvCxnSpPr>
            <a:cxnSpLocks/>
          </p:cNvCxnSpPr>
          <p:nvPr/>
        </p:nvCxnSpPr>
        <p:spPr>
          <a:xfrm>
            <a:off x="4206828" y="4693714"/>
            <a:ext cx="188917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AEB27DB-7509-4738-A084-BD9C8293DDB8}"/>
              </a:ext>
            </a:extLst>
          </p:cNvPr>
          <p:cNvSpPr txBox="1"/>
          <p:nvPr/>
        </p:nvSpPr>
        <p:spPr>
          <a:xfrm>
            <a:off x="7975024" y="4293340"/>
            <a:ext cx="4131325" cy="400110"/>
          </a:xfrm>
          <a:prstGeom prst="rect">
            <a:avLst/>
          </a:prstGeom>
          <a:noFill/>
        </p:spPr>
        <p:txBody>
          <a:bodyPr wrap="square" rtlCol="0">
            <a:spAutoFit/>
          </a:bodyPr>
          <a:lstStyle/>
          <a:p>
            <a:r>
              <a:rPr lang="en-US" sz="2000" b="1" dirty="0"/>
              <a:t> Bed of Nails</a:t>
            </a:r>
          </a:p>
        </p:txBody>
      </p:sp>
    </p:spTree>
    <p:extLst>
      <p:ext uri="{BB962C8B-B14F-4D97-AF65-F5344CB8AC3E}">
        <p14:creationId xmlns:p14="http://schemas.microsoft.com/office/powerpoint/2010/main" val="2825326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F5AE7EA-D0DC-446D-898A-CDCE16F06417}"/>
              </a:ext>
            </a:extLst>
          </p:cNvPr>
          <p:cNvGraphicFramePr>
            <a:graphicFrameLocks noGrp="1"/>
          </p:cNvGraphicFramePr>
          <p:nvPr>
            <p:extLst>
              <p:ext uri="{D42A27DB-BD31-4B8C-83A1-F6EECF244321}">
                <p14:modId xmlns:p14="http://schemas.microsoft.com/office/powerpoint/2010/main" val="612974396"/>
              </p:ext>
            </p:extLst>
          </p:nvPr>
        </p:nvGraphicFramePr>
        <p:xfrm>
          <a:off x="3561472" y="2952520"/>
          <a:ext cx="830072" cy="731520"/>
        </p:xfrm>
        <a:graphic>
          <a:graphicData uri="http://schemas.openxmlformats.org/drawingml/2006/table">
            <a:tbl>
              <a:tblPr firstRow="1" bandRow="1">
                <a:tableStyleId>{5C22544A-7EE6-4342-B048-85BDC9FD1C3A}</a:tableStyleId>
              </a:tblPr>
              <a:tblGrid>
                <a:gridCol w="415036">
                  <a:extLst>
                    <a:ext uri="{9D8B030D-6E8A-4147-A177-3AD203B41FA5}">
                      <a16:colId xmlns:a16="http://schemas.microsoft.com/office/drawing/2014/main" val="2830516221"/>
                    </a:ext>
                  </a:extLst>
                </a:gridCol>
                <a:gridCol w="415036">
                  <a:extLst>
                    <a:ext uri="{9D8B030D-6E8A-4147-A177-3AD203B41FA5}">
                      <a16:colId xmlns:a16="http://schemas.microsoft.com/office/drawing/2014/main" val="4212115769"/>
                    </a:ext>
                  </a:extLst>
                </a:gridCol>
              </a:tblGrid>
              <a:tr h="290241">
                <a:tc>
                  <a:txBody>
                    <a:bodyPr/>
                    <a:lstStyle/>
                    <a:p>
                      <a:r>
                        <a:rPr lang="en-US" dirty="0">
                          <a:solidFill>
                            <a:schemeClr val="tx1"/>
                          </a:solidFill>
                        </a:rPr>
                        <a:t>5</a:t>
                      </a:r>
                    </a:p>
                  </a:txBody>
                  <a:tcPr>
                    <a:solidFill>
                      <a:schemeClr val="bg2"/>
                    </a:solidFill>
                  </a:tcPr>
                </a:tc>
                <a:tc>
                  <a:txBody>
                    <a:bodyPr/>
                    <a:lstStyle/>
                    <a:p>
                      <a:r>
                        <a:rPr lang="en-US" dirty="0">
                          <a:solidFill>
                            <a:schemeClr val="tx1"/>
                          </a:solidFill>
                        </a:rPr>
                        <a:t>6</a:t>
                      </a:r>
                    </a:p>
                  </a:txBody>
                  <a:tcPr>
                    <a:solidFill>
                      <a:schemeClr val="bg2"/>
                    </a:solidFill>
                  </a:tcPr>
                </a:tc>
                <a:extLst>
                  <a:ext uri="{0D108BD9-81ED-4DB2-BD59-A6C34878D82A}">
                    <a16:rowId xmlns:a16="http://schemas.microsoft.com/office/drawing/2014/main" val="374456896"/>
                  </a:ext>
                </a:extLst>
              </a:tr>
              <a:tr h="290241">
                <a:tc>
                  <a:txBody>
                    <a:bodyPr/>
                    <a:lstStyle/>
                    <a:p>
                      <a:r>
                        <a:rPr lang="en-US" b="1" dirty="0"/>
                        <a:t>7</a:t>
                      </a:r>
                    </a:p>
                  </a:txBody>
                  <a:tcPr>
                    <a:solidFill>
                      <a:schemeClr val="bg2"/>
                    </a:solidFill>
                  </a:tcPr>
                </a:tc>
                <a:tc>
                  <a:txBody>
                    <a:bodyPr/>
                    <a:lstStyle/>
                    <a:p>
                      <a:r>
                        <a:rPr lang="en-US" b="1" dirty="0"/>
                        <a:t>8</a:t>
                      </a:r>
                    </a:p>
                  </a:txBody>
                  <a:tcPr>
                    <a:solidFill>
                      <a:schemeClr val="bg2"/>
                    </a:solidFill>
                  </a:tcPr>
                </a:tc>
                <a:extLst>
                  <a:ext uri="{0D108BD9-81ED-4DB2-BD59-A6C34878D82A}">
                    <a16:rowId xmlns:a16="http://schemas.microsoft.com/office/drawing/2014/main" val="3047830728"/>
                  </a:ext>
                </a:extLst>
              </a:tr>
            </a:tbl>
          </a:graphicData>
        </a:graphic>
      </p:graphicFrame>
      <p:graphicFrame>
        <p:nvGraphicFramePr>
          <p:cNvPr id="3" name="Table 2">
            <a:extLst>
              <a:ext uri="{FF2B5EF4-FFF2-40B4-BE49-F238E27FC236}">
                <a16:creationId xmlns:a16="http://schemas.microsoft.com/office/drawing/2014/main" id="{6F11EB7C-5385-42BD-90A0-A40650229296}"/>
              </a:ext>
            </a:extLst>
          </p:cNvPr>
          <p:cNvGraphicFramePr>
            <a:graphicFrameLocks noGrp="1"/>
          </p:cNvGraphicFramePr>
          <p:nvPr>
            <p:extLst>
              <p:ext uri="{D42A27DB-BD31-4B8C-83A1-F6EECF244321}">
                <p14:modId xmlns:p14="http://schemas.microsoft.com/office/powerpoint/2010/main" val="1766047987"/>
              </p:ext>
            </p:extLst>
          </p:nvPr>
        </p:nvGraphicFramePr>
        <p:xfrm>
          <a:off x="859316" y="2589217"/>
          <a:ext cx="1889172" cy="1483360"/>
        </p:xfrm>
        <a:graphic>
          <a:graphicData uri="http://schemas.openxmlformats.org/drawingml/2006/table">
            <a:tbl>
              <a:tblPr firstRow="1" bandRow="1">
                <a:tableStyleId>{5C22544A-7EE6-4342-B048-85BDC9FD1C3A}</a:tableStyleId>
              </a:tblPr>
              <a:tblGrid>
                <a:gridCol w="418068">
                  <a:extLst>
                    <a:ext uri="{9D8B030D-6E8A-4147-A177-3AD203B41FA5}">
                      <a16:colId xmlns:a16="http://schemas.microsoft.com/office/drawing/2014/main" val="3340943675"/>
                    </a:ext>
                  </a:extLst>
                </a:gridCol>
                <a:gridCol w="490368">
                  <a:extLst>
                    <a:ext uri="{9D8B030D-6E8A-4147-A177-3AD203B41FA5}">
                      <a16:colId xmlns:a16="http://schemas.microsoft.com/office/drawing/2014/main" val="1121326138"/>
                    </a:ext>
                  </a:extLst>
                </a:gridCol>
                <a:gridCol w="490368">
                  <a:extLst>
                    <a:ext uri="{9D8B030D-6E8A-4147-A177-3AD203B41FA5}">
                      <a16:colId xmlns:a16="http://schemas.microsoft.com/office/drawing/2014/main" val="2160188817"/>
                    </a:ext>
                  </a:extLst>
                </a:gridCol>
                <a:gridCol w="490368">
                  <a:extLst>
                    <a:ext uri="{9D8B030D-6E8A-4147-A177-3AD203B41FA5}">
                      <a16:colId xmlns:a16="http://schemas.microsoft.com/office/drawing/2014/main" val="764157001"/>
                    </a:ext>
                  </a:extLst>
                </a:gridCol>
              </a:tblGrid>
              <a:tr h="370840">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2</a:t>
                      </a:r>
                    </a:p>
                  </a:txBody>
                  <a:tcPr>
                    <a:solidFill>
                      <a:schemeClr val="bg2"/>
                    </a:solidFill>
                  </a:tcPr>
                </a:tc>
                <a:tc>
                  <a:txBody>
                    <a:bodyPr/>
                    <a:lstStyle/>
                    <a:p>
                      <a:r>
                        <a:rPr lang="en-US" dirty="0">
                          <a:solidFill>
                            <a:schemeClr val="tx1"/>
                          </a:solidFill>
                        </a:rPr>
                        <a:t>6</a:t>
                      </a:r>
                    </a:p>
                  </a:txBody>
                  <a:tcPr>
                    <a:solidFill>
                      <a:schemeClr val="bg1">
                        <a:lumMod val="75000"/>
                      </a:schemeClr>
                    </a:solidFill>
                  </a:tcPr>
                </a:tc>
                <a:tc>
                  <a:txBody>
                    <a:bodyPr/>
                    <a:lstStyle/>
                    <a:p>
                      <a:r>
                        <a:rPr lang="en-US" dirty="0">
                          <a:solidFill>
                            <a:schemeClr val="tx1"/>
                          </a:solidFill>
                        </a:rPr>
                        <a:t>3</a:t>
                      </a:r>
                    </a:p>
                  </a:txBody>
                  <a:tcPr>
                    <a:solidFill>
                      <a:schemeClr val="bg2"/>
                    </a:solidFill>
                  </a:tcPr>
                </a:tc>
                <a:extLst>
                  <a:ext uri="{0D108BD9-81ED-4DB2-BD59-A6C34878D82A}">
                    <a16:rowId xmlns:a16="http://schemas.microsoft.com/office/drawing/2014/main" val="656959876"/>
                  </a:ext>
                </a:extLst>
              </a:tr>
              <a:tr h="370840">
                <a:tc>
                  <a:txBody>
                    <a:bodyPr/>
                    <a:lstStyle/>
                    <a:p>
                      <a:r>
                        <a:rPr lang="en-US" b="1" dirty="0"/>
                        <a:t>3</a:t>
                      </a:r>
                    </a:p>
                  </a:txBody>
                  <a:tcPr>
                    <a:solidFill>
                      <a:schemeClr val="bg2"/>
                    </a:solidFill>
                  </a:tcPr>
                </a:tc>
                <a:tc>
                  <a:txBody>
                    <a:bodyPr/>
                    <a:lstStyle/>
                    <a:p>
                      <a:r>
                        <a:rPr lang="en-US" b="1" dirty="0"/>
                        <a:t>5</a:t>
                      </a:r>
                    </a:p>
                  </a:txBody>
                  <a:tcPr>
                    <a:solidFill>
                      <a:schemeClr val="bg1">
                        <a:lumMod val="75000"/>
                      </a:schemeClr>
                    </a:solidFill>
                  </a:tcPr>
                </a:tc>
                <a:tc>
                  <a:txBody>
                    <a:bodyPr/>
                    <a:lstStyle/>
                    <a:p>
                      <a:r>
                        <a:rPr lang="en-US" b="1" dirty="0"/>
                        <a:t>2</a:t>
                      </a:r>
                    </a:p>
                  </a:txBody>
                  <a:tcPr>
                    <a:solidFill>
                      <a:schemeClr val="bg2"/>
                    </a:solidFill>
                  </a:tcPr>
                </a:tc>
                <a:tc>
                  <a:txBody>
                    <a:bodyPr/>
                    <a:lstStyle/>
                    <a:p>
                      <a:r>
                        <a:rPr lang="en-US" b="1" dirty="0"/>
                        <a:t>1</a:t>
                      </a:r>
                    </a:p>
                  </a:txBody>
                  <a:tcPr>
                    <a:solidFill>
                      <a:schemeClr val="bg2"/>
                    </a:solidFill>
                  </a:tcPr>
                </a:tc>
                <a:extLst>
                  <a:ext uri="{0D108BD9-81ED-4DB2-BD59-A6C34878D82A}">
                    <a16:rowId xmlns:a16="http://schemas.microsoft.com/office/drawing/2014/main" val="4021877088"/>
                  </a:ext>
                </a:extLst>
              </a:tr>
              <a:tr h="370840">
                <a:tc>
                  <a:txBody>
                    <a:bodyPr/>
                    <a:lstStyle/>
                    <a:p>
                      <a:r>
                        <a:rPr lang="en-US" b="1" dirty="0"/>
                        <a:t>1</a:t>
                      </a:r>
                    </a:p>
                  </a:txBody>
                  <a:tcPr>
                    <a:solidFill>
                      <a:schemeClr val="bg2"/>
                    </a:solidFill>
                  </a:tcPr>
                </a:tc>
                <a:tc>
                  <a:txBody>
                    <a:bodyPr/>
                    <a:lstStyle/>
                    <a:p>
                      <a:r>
                        <a:rPr lang="en-US" b="1" dirty="0"/>
                        <a:t>2</a:t>
                      </a:r>
                    </a:p>
                  </a:txBody>
                  <a:tcPr>
                    <a:solidFill>
                      <a:schemeClr val="bg2"/>
                    </a:solidFill>
                  </a:tcPr>
                </a:tc>
                <a:tc>
                  <a:txBody>
                    <a:bodyPr/>
                    <a:lstStyle/>
                    <a:p>
                      <a:r>
                        <a:rPr lang="en-US" b="1" dirty="0"/>
                        <a:t>2</a:t>
                      </a:r>
                    </a:p>
                  </a:txBody>
                  <a:tcPr>
                    <a:solidFill>
                      <a:schemeClr val="bg2"/>
                    </a:solidFill>
                  </a:tcPr>
                </a:tc>
                <a:tc>
                  <a:txBody>
                    <a:bodyPr/>
                    <a:lstStyle/>
                    <a:p>
                      <a:r>
                        <a:rPr lang="en-US" b="1" dirty="0"/>
                        <a:t>1</a:t>
                      </a:r>
                    </a:p>
                  </a:txBody>
                  <a:tcPr>
                    <a:solidFill>
                      <a:schemeClr val="bg2"/>
                    </a:solidFill>
                  </a:tcPr>
                </a:tc>
                <a:extLst>
                  <a:ext uri="{0D108BD9-81ED-4DB2-BD59-A6C34878D82A}">
                    <a16:rowId xmlns:a16="http://schemas.microsoft.com/office/drawing/2014/main" val="653899558"/>
                  </a:ext>
                </a:extLst>
              </a:tr>
              <a:tr h="370840">
                <a:tc>
                  <a:txBody>
                    <a:bodyPr/>
                    <a:lstStyle/>
                    <a:p>
                      <a:r>
                        <a:rPr lang="en-US" b="1" dirty="0"/>
                        <a:t>7</a:t>
                      </a:r>
                    </a:p>
                  </a:txBody>
                  <a:tcPr>
                    <a:solidFill>
                      <a:schemeClr val="bg1">
                        <a:lumMod val="75000"/>
                      </a:schemeClr>
                    </a:solidFill>
                  </a:tcPr>
                </a:tc>
                <a:tc>
                  <a:txBody>
                    <a:bodyPr/>
                    <a:lstStyle/>
                    <a:p>
                      <a:r>
                        <a:rPr lang="en-US" b="1" dirty="0"/>
                        <a:t>3</a:t>
                      </a:r>
                    </a:p>
                  </a:txBody>
                  <a:tcPr>
                    <a:solidFill>
                      <a:schemeClr val="bg2"/>
                    </a:solidFill>
                  </a:tcPr>
                </a:tc>
                <a:tc>
                  <a:txBody>
                    <a:bodyPr/>
                    <a:lstStyle/>
                    <a:p>
                      <a:r>
                        <a:rPr lang="en-US" b="1" dirty="0"/>
                        <a:t>4</a:t>
                      </a:r>
                    </a:p>
                  </a:txBody>
                  <a:tcPr>
                    <a:solidFill>
                      <a:schemeClr val="bg2"/>
                    </a:solidFill>
                  </a:tcPr>
                </a:tc>
                <a:tc>
                  <a:txBody>
                    <a:bodyPr/>
                    <a:lstStyle/>
                    <a:p>
                      <a:r>
                        <a:rPr lang="en-US" b="1" dirty="0"/>
                        <a:t>8</a:t>
                      </a:r>
                    </a:p>
                  </a:txBody>
                  <a:tcPr>
                    <a:solidFill>
                      <a:schemeClr val="bg1">
                        <a:lumMod val="75000"/>
                      </a:schemeClr>
                    </a:solidFill>
                  </a:tcPr>
                </a:tc>
                <a:extLst>
                  <a:ext uri="{0D108BD9-81ED-4DB2-BD59-A6C34878D82A}">
                    <a16:rowId xmlns:a16="http://schemas.microsoft.com/office/drawing/2014/main" val="129839414"/>
                  </a:ext>
                </a:extLst>
              </a:tr>
            </a:tbl>
          </a:graphicData>
        </a:graphic>
      </p:graphicFrame>
      <p:cxnSp>
        <p:nvCxnSpPr>
          <p:cNvPr id="5" name="Straight Arrow Connector 4">
            <a:extLst>
              <a:ext uri="{FF2B5EF4-FFF2-40B4-BE49-F238E27FC236}">
                <a16:creationId xmlns:a16="http://schemas.microsoft.com/office/drawing/2014/main" id="{32533D78-C145-4B0E-B29B-3C894BDB5CB3}"/>
              </a:ext>
            </a:extLst>
          </p:cNvPr>
          <p:cNvCxnSpPr/>
          <p:nvPr/>
        </p:nvCxnSpPr>
        <p:spPr>
          <a:xfrm>
            <a:off x="2748488" y="3242761"/>
            <a:ext cx="69979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1C55767-0D94-45AA-A207-12578F221739}"/>
              </a:ext>
            </a:extLst>
          </p:cNvPr>
          <p:cNvSpPr txBox="1"/>
          <p:nvPr/>
        </p:nvSpPr>
        <p:spPr>
          <a:xfrm>
            <a:off x="5078777" y="2952520"/>
            <a:ext cx="738130" cy="369332"/>
          </a:xfrm>
          <a:prstGeom prst="rect">
            <a:avLst/>
          </a:prstGeom>
          <a:noFill/>
          <a:ln>
            <a:solidFill>
              <a:schemeClr val="bg1"/>
            </a:solidFill>
          </a:ln>
        </p:spPr>
        <p:txBody>
          <a:bodyPr wrap="square" rtlCol="0">
            <a:spAutoFit/>
          </a:bodyPr>
          <a:lstStyle/>
          <a:p>
            <a:r>
              <a:rPr lang="en-US" dirty="0"/>
              <a:t>………</a:t>
            </a:r>
          </a:p>
        </p:txBody>
      </p:sp>
      <p:graphicFrame>
        <p:nvGraphicFramePr>
          <p:cNvPr id="7" name="Table 6">
            <a:extLst>
              <a:ext uri="{FF2B5EF4-FFF2-40B4-BE49-F238E27FC236}">
                <a16:creationId xmlns:a16="http://schemas.microsoft.com/office/drawing/2014/main" id="{A48A574D-3F94-4246-AA13-0DA69FBE0435}"/>
              </a:ext>
            </a:extLst>
          </p:cNvPr>
          <p:cNvGraphicFramePr>
            <a:graphicFrameLocks noGrp="1"/>
          </p:cNvGraphicFramePr>
          <p:nvPr>
            <p:extLst>
              <p:ext uri="{D42A27DB-BD31-4B8C-83A1-F6EECF244321}">
                <p14:modId xmlns:p14="http://schemas.microsoft.com/office/powerpoint/2010/main" val="1545574352"/>
              </p:ext>
            </p:extLst>
          </p:nvPr>
        </p:nvGraphicFramePr>
        <p:xfrm>
          <a:off x="6236735" y="2965137"/>
          <a:ext cx="830072" cy="731520"/>
        </p:xfrm>
        <a:graphic>
          <a:graphicData uri="http://schemas.openxmlformats.org/drawingml/2006/table">
            <a:tbl>
              <a:tblPr firstRow="1" bandRow="1">
                <a:tableStyleId>{5C22544A-7EE6-4342-B048-85BDC9FD1C3A}</a:tableStyleId>
              </a:tblPr>
              <a:tblGrid>
                <a:gridCol w="415036">
                  <a:extLst>
                    <a:ext uri="{9D8B030D-6E8A-4147-A177-3AD203B41FA5}">
                      <a16:colId xmlns:a16="http://schemas.microsoft.com/office/drawing/2014/main" val="2830516221"/>
                    </a:ext>
                  </a:extLst>
                </a:gridCol>
                <a:gridCol w="415036">
                  <a:extLst>
                    <a:ext uri="{9D8B030D-6E8A-4147-A177-3AD203B41FA5}">
                      <a16:colId xmlns:a16="http://schemas.microsoft.com/office/drawing/2014/main" val="4212115769"/>
                    </a:ext>
                  </a:extLst>
                </a:gridCol>
              </a:tblGrid>
              <a:tr h="290241">
                <a:tc>
                  <a:txBody>
                    <a:bodyPr/>
                    <a:lstStyle/>
                    <a:p>
                      <a:r>
                        <a:rPr lang="en-US" dirty="0">
                          <a:solidFill>
                            <a:schemeClr val="tx1"/>
                          </a:solidFill>
                        </a:rPr>
                        <a:t>1</a:t>
                      </a:r>
                    </a:p>
                  </a:txBody>
                  <a:tcPr>
                    <a:solidFill>
                      <a:schemeClr val="bg2"/>
                    </a:solidFill>
                  </a:tcPr>
                </a:tc>
                <a:tc>
                  <a:txBody>
                    <a:bodyPr/>
                    <a:lstStyle/>
                    <a:p>
                      <a:r>
                        <a:rPr lang="en-US" dirty="0">
                          <a:solidFill>
                            <a:schemeClr val="tx1"/>
                          </a:solidFill>
                        </a:rPr>
                        <a:t>2</a:t>
                      </a:r>
                    </a:p>
                  </a:txBody>
                  <a:tcPr>
                    <a:solidFill>
                      <a:schemeClr val="bg2"/>
                    </a:solidFill>
                  </a:tcPr>
                </a:tc>
                <a:extLst>
                  <a:ext uri="{0D108BD9-81ED-4DB2-BD59-A6C34878D82A}">
                    <a16:rowId xmlns:a16="http://schemas.microsoft.com/office/drawing/2014/main" val="374456896"/>
                  </a:ext>
                </a:extLst>
              </a:tr>
              <a:tr h="290241">
                <a:tc>
                  <a:txBody>
                    <a:bodyPr/>
                    <a:lstStyle/>
                    <a:p>
                      <a:r>
                        <a:rPr lang="en-US" b="1" dirty="0"/>
                        <a:t>3</a:t>
                      </a:r>
                    </a:p>
                  </a:txBody>
                  <a:tcPr>
                    <a:solidFill>
                      <a:schemeClr val="bg2"/>
                    </a:solidFill>
                  </a:tcPr>
                </a:tc>
                <a:tc>
                  <a:txBody>
                    <a:bodyPr/>
                    <a:lstStyle/>
                    <a:p>
                      <a:r>
                        <a:rPr lang="en-US" b="1" dirty="0"/>
                        <a:t>4</a:t>
                      </a:r>
                    </a:p>
                  </a:txBody>
                  <a:tcPr>
                    <a:solidFill>
                      <a:schemeClr val="bg2"/>
                    </a:solidFill>
                  </a:tcPr>
                </a:tc>
                <a:extLst>
                  <a:ext uri="{0D108BD9-81ED-4DB2-BD59-A6C34878D82A}">
                    <a16:rowId xmlns:a16="http://schemas.microsoft.com/office/drawing/2014/main" val="3047830728"/>
                  </a:ext>
                </a:extLst>
              </a:tr>
            </a:tbl>
          </a:graphicData>
        </a:graphic>
      </p:graphicFrame>
      <p:graphicFrame>
        <p:nvGraphicFramePr>
          <p:cNvPr id="8" name="Table 7">
            <a:extLst>
              <a:ext uri="{FF2B5EF4-FFF2-40B4-BE49-F238E27FC236}">
                <a16:creationId xmlns:a16="http://schemas.microsoft.com/office/drawing/2014/main" id="{67318BE0-FA5F-4AB4-968B-C1BEFA1B1755}"/>
              </a:ext>
            </a:extLst>
          </p:cNvPr>
          <p:cNvGraphicFramePr>
            <a:graphicFrameLocks noGrp="1"/>
          </p:cNvGraphicFramePr>
          <p:nvPr>
            <p:extLst>
              <p:ext uri="{D42A27DB-BD31-4B8C-83A1-F6EECF244321}">
                <p14:modId xmlns:p14="http://schemas.microsoft.com/office/powerpoint/2010/main" val="2926387105"/>
              </p:ext>
            </p:extLst>
          </p:nvPr>
        </p:nvGraphicFramePr>
        <p:xfrm>
          <a:off x="8095562" y="2687320"/>
          <a:ext cx="1889172" cy="1483360"/>
        </p:xfrm>
        <a:graphic>
          <a:graphicData uri="http://schemas.openxmlformats.org/drawingml/2006/table">
            <a:tbl>
              <a:tblPr firstRow="1" bandRow="1">
                <a:tableStyleId>{5C22544A-7EE6-4342-B048-85BDC9FD1C3A}</a:tableStyleId>
              </a:tblPr>
              <a:tblGrid>
                <a:gridCol w="418068">
                  <a:extLst>
                    <a:ext uri="{9D8B030D-6E8A-4147-A177-3AD203B41FA5}">
                      <a16:colId xmlns:a16="http://schemas.microsoft.com/office/drawing/2014/main" val="3340943675"/>
                    </a:ext>
                  </a:extLst>
                </a:gridCol>
                <a:gridCol w="490368">
                  <a:extLst>
                    <a:ext uri="{9D8B030D-6E8A-4147-A177-3AD203B41FA5}">
                      <a16:colId xmlns:a16="http://schemas.microsoft.com/office/drawing/2014/main" val="1121326138"/>
                    </a:ext>
                  </a:extLst>
                </a:gridCol>
                <a:gridCol w="490368">
                  <a:extLst>
                    <a:ext uri="{9D8B030D-6E8A-4147-A177-3AD203B41FA5}">
                      <a16:colId xmlns:a16="http://schemas.microsoft.com/office/drawing/2014/main" val="2160188817"/>
                    </a:ext>
                  </a:extLst>
                </a:gridCol>
                <a:gridCol w="490368">
                  <a:extLst>
                    <a:ext uri="{9D8B030D-6E8A-4147-A177-3AD203B41FA5}">
                      <a16:colId xmlns:a16="http://schemas.microsoft.com/office/drawing/2014/main" val="764157001"/>
                    </a:ext>
                  </a:extLst>
                </a:gridCol>
              </a:tblGrid>
              <a:tr h="370840">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0</a:t>
                      </a:r>
                    </a:p>
                  </a:txBody>
                  <a:tcPr>
                    <a:solidFill>
                      <a:schemeClr val="bg2"/>
                    </a:solidFill>
                  </a:tcPr>
                </a:tc>
                <a:tc>
                  <a:txBody>
                    <a:bodyPr/>
                    <a:lstStyle/>
                    <a:p>
                      <a:r>
                        <a:rPr lang="en-US" dirty="0">
                          <a:solidFill>
                            <a:schemeClr val="tx1"/>
                          </a:solidFill>
                        </a:rPr>
                        <a:t>2</a:t>
                      </a:r>
                    </a:p>
                  </a:txBody>
                  <a:tcPr>
                    <a:solidFill>
                      <a:schemeClr val="bg1">
                        <a:lumMod val="75000"/>
                      </a:schemeClr>
                    </a:solidFill>
                  </a:tcPr>
                </a:tc>
                <a:tc>
                  <a:txBody>
                    <a:bodyPr/>
                    <a:lstStyle/>
                    <a:p>
                      <a:r>
                        <a:rPr lang="en-US" dirty="0">
                          <a:solidFill>
                            <a:schemeClr val="tx1"/>
                          </a:solidFill>
                        </a:rPr>
                        <a:t>0</a:t>
                      </a:r>
                    </a:p>
                  </a:txBody>
                  <a:tcPr>
                    <a:solidFill>
                      <a:schemeClr val="bg2"/>
                    </a:solidFill>
                  </a:tcPr>
                </a:tc>
                <a:extLst>
                  <a:ext uri="{0D108BD9-81ED-4DB2-BD59-A6C34878D82A}">
                    <a16:rowId xmlns:a16="http://schemas.microsoft.com/office/drawing/2014/main" val="656959876"/>
                  </a:ext>
                </a:extLst>
              </a:tr>
              <a:tr h="370840">
                <a:tc>
                  <a:txBody>
                    <a:bodyPr/>
                    <a:lstStyle/>
                    <a:p>
                      <a:r>
                        <a:rPr lang="en-US" b="1" dirty="0"/>
                        <a:t>0</a:t>
                      </a:r>
                    </a:p>
                  </a:txBody>
                  <a:tcPr>
                    <a:solidFill>
                      <a:schemeClr val="bg2"/>
                    </a:solidFill>
                  </a:tcPr>
                </a:tc>
                <a:tc>
                  <a:txBody>
                    <a:bodyPr/>
                    <a:lstStyle/>
                    <a:p>
                      <a:r>
                        <a:rPr lang="en-US" b="1" dirty="0"/>
                        <a:t>1</a:t>
                      </a:r>
                    </a:p>
                  </a:txBody>
                  <a:tcPr>
                    <a:solidFill>
                      <a:schemeClr val="bg1">
                        <a:lumMod val="65000"/>
                      </a:schemeClr>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extLst>
                  <a:ext uri="{0D108BD9-81ED-4DB2-BD59-A6C34878D82A}">
                    <a16:rowId xmlns:a16="http://schemas.microsoft.com/office/drawing/2014/main" val="4021877088"/>
                  </a:ext>
                </a:extLst>
              </a:tr>
              <a:tr h="370840">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extLst>
                  <a:ext uri="{0D108BD9-81ED-4DB2-BD59-A6C34878D82A}">
                    <a16:rowId xmlns:a16="http://schemas.microsoft.com/office/drawing/2014/main" val="653899558"/>
                  </a:ext>
                </a:extLst>
              </a:tr>
              <a:tr h="370840">
                <a:tc>
                  <a:txBody>
                    <a:bodyPr/>
                    <a:lstStyle/>
                    <a:p>
                      <a:r>
                        <a:rPr lang="en-US" b="1" dirty="0"/>
                        <a:t>3</a:t>
                      </a:r>
                    </a:p>
                  </a:txBody>
                  <a:tcPr>
                    <a:solidFill>
                      <a:schemeClr val="bg1">
                        <a:lumMod val="75000"/>
                      </a:schemeClr>
                    </a:solidFill>
                  </a:tcPr>
                </a:tc>
                <a:tc>
                  <a:txBody>
                    <a:bodyPr/>
                    <a:lstStyle/>
                    <a:p>
                      <a:r>
                        <a:rPr lang="en-US" b="1" dirty="0"/>
                        <a:t>0</a:t>
                      </a:r>
                    </a:p>
                  </a:txBody>
                  <a:tcPr>
                    <a:solidFill>
                      <a:schemeClr val="bg2"/>
                    </a:solidFill>
                  </a:tcPr>
                </a:tc>
                <a:tc>
                  <a:txBody>
                    <a:bodyPr/>
                    <a:lstStyle/>
                    <a:p>
                      <a:r>
                        <a:rPr lang="en-US" b="1" dirty="0"/>
                        <a:t>0</a:t>
                      </a:r>
                    </a:p>
                  </a:txBody>
                  <a:tcPr>
                    <a:solidFill>
                      <a:schemeClr val="bg2"/>
                    </a:solidFill>
                  </a:tcPr>
                </a:tc>
                <a:tc>
                  <a:txBody>
                    <a:bodyPr/>
                    <a:lstStyle/>
                    <a:p>
                      <a:r>
                        <a:rPr lang="en-US" b="1" dirty="0"/>
                        <a:t>4</a:t>
                      </a:r>
                    </a:p>
                  </a:txBody>
                  <a:tcPr>
                    <a:solidFill>
                      <a:schemeClr val="bg1">
                        <a:lumMod val="75000"/>
                      </a:schemeClr>
                    </a:solidFill>
                  </a:tcPr>
                </a:tc>
                <a:extLst>
                  <a:ext uri="{0D108BD9-81ED-4DB2-BD59-A6C34878D82A}">
                    <a16:rowId xmlns:a16="http://schemas.microsoft.com/office/drawing/2014/main" val="129839414"/>
                  </a:ext>
                </a:extLst>
              </a:tr>
            </a:tbl>
          </a:graphicData>
        </a:graphic>
      </p:graphicFrame>
      <p:cxnSp>
        <p:nvCxnSpPr>
          <p:cNvPr id="10" name="Straight Connector 9">
            <a:extLst>
              <a:ext uri="{FF2B5EF4-FFF2-40B4-BE49-F238E27FC236}">
                <a16:creationId xmlns:a16="http://schemas.microsoft.com/office/drawing/2014/main" id="{B23BB1A3-1A4E-4B33-A5DB-09A88CF7E8F0}"/>
              </a:ext>
            </a:extLst>
          </p:cNvPr>
          <p:cNvCxnSpPr>
            <a:cxnSpLocks/>
          </p:cNvCxnSpPr>
          <p:nvPr/>
        </p:nvCxnSpPr>
        <p:spPr>
          <a:xfrm>
            <a:off x="1770852" y="2567183"/>
            <a:ext cx="0" cy="1483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4DA798-5AC8-4082-A821-DDC7E8603D45}"/>
              </a:ext>
            </a:extLst>
          </p:cNvPr>
          <p:cNvCxnSpPr/>
          <p:nvPr/>
        </p:nvCxnSpPr>
        <p:spPr>
          <a:xfrm>
            <a:off x="8997916" y="2676304"/>
            <a:ext cx="0" cy="14833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AA9A2D2-18A8-4AE6-98D4-E38EBA8A6A69}"/>
              </a:ext>
            </a:extLst>
          </p:cNvPr>
          <p:cNvCxnSpPr>
            <a:endCxn id="3" idx="3"/>
          </p:cNvCxnSpPr>
          <p:nvPr/>
        </p:nvCxnSpPr>
        <p:spPr>
          <a:xfrm>
            <a:off x="859316" y="3318280"/>
            <a:ext cx="1889172" cy="1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7E80ED-F72D-4639-B66F-E5060781ED79}"/>
              </a:ext>
            </a:extLst>
          </p:cNvPr>
          <p:cNvCxnSpPr/>
          <p:nvPr/>
        </p:nvCxnSpPr>
        <p:spPr>
          <a:xfrm>
            <a:off x="8053330" y="3405367"/>
            <a:ext cx="1889172" cy="126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AEFEA71-E9B6-4592-897B-8B641CC0DD43}"/>
              </a:ext>
            </a:extLst>
          </p:cNvPr>
          <p:cNvSpPr txBox="1"/>
          <p:nvPr/>
        </p:nvSpPr>
        <p:spPr>
          <a:xfrm>
            <a:off x="4235766" y="627961"/>
            <a:ext cx="2831042" cy="400110"/>
          </a:xfrm>
          <a:prstGeom prst="rect">
            <a:avLst/>
          </a:prstGeom>
          <a:noFill/>
        </p:spPr>
        <p:txBody>
          <a:bodyPr wrap="square" rtlCol="0">
            <a:spAutoFit/>
          </a:bodyPr>
          <a:lstStyle/>
          <a:p>
            <a:r>
              <a:rPr lang="en-US" sz="2000" b="1" dirty="0"/>
              <a:t>Max Unspooling</a:t>
            </a:r>
          </a:p>
        </p:txBody>
      </p:sp>
      <p:cxnSp>
        <p:nvCxnSpPr>
          <p:cNvPr id="19" name="Straight Arrow Connector 18">
            <a:extLst>
              <a:ext uri="{FF2B5EF4-FFF2-40B4-BE49-F238E27FC236}">
                <a16:creationId xmlns:a16="http://schemas.microsoft.com/office/drawing/2014/main" id="{5E623BAE-9842-422B-981B-0CAF95AF0869}"/>
              </a:ext>
            </a:extLst>
          </p:cNvPr>
          <p:cNvCxnSpPr>
            <a:cxnSpLocks/>
          </p:cNvCxnSpPr>
          <p:nvPr/>
        </p:nvCxnSpPr>
        <p:spPr>
          <a:xfrm flipV="1">
            <a:off x="5703985" y="3183479"/>
            <a:ext cx="279093" cy="83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88828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7A2786-7DA4-4630-9757-831D2A530B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978" y="930638"/>
            <a:ext cx="7476781" cy="3859461"/>
          </a:xfrm>
          <a:prstGeom prst="rect">
            <a:avLst/>
          </a:prstGeom>
        </p:spPr>
      </p:pic>
      <p:sp>
        <p:nvSpPr>
          <p:cNvPr id="4" name="TextBox 3">
            <a:extLst>
              <a:ext uri="{FF2B5EF4-FFF2-40B4-BE49-F238E27FC236}">
                <a16:creationId xmlns:a16="http://schemas.microsoft.com/office/drawing/2014/main" id="{F9D0B4DA-F605-4E20-B57F-EB4BD0183571}"/>
              </a:ext>
            </a:extLst>
          </p:cNvPr>
          <p:cNvSpPr txBox="1"/>
          <p:nvPr/>
        </p:nvSpPr>
        <p:spPr>
          <a:xfrm>
            <a:off x="4560403" y="116419"/>
            <a:ext cx="2706029" cy="400110"/>
          </a:xfrm>
          <a:prstGeom prst="rect">
            <a:avLst/>
          </a:prstGeom>
          <a:noFill/>
        </p:spPr>
        <p:txBody>
          <a:bodyPr wrap="square" rtlCol="0">
            <a:spAutoFit/>
          </a:bodyPr>
          <a:lstStyle/>
          <a:p>
            <a:r>
              <a:rPr lang="en-US" sz="2000" b="1" dirty="0"/>
              <a:t>Transpose Convolution</a:t>
            </a:r>
          </a:p>
        </p:txBody>
      </p:sp>
      <p:pic>
        <p:nvPicPr>
          <p:cNvPr id="7" name="Picture 6">
            <a:extLst>
              <a:ext uri="{FF2B5EF4-FFF2-40B4-BE49-F238E27FC236}">
                <a16:creationId xmlns:a16="http://schemas.microsoft.com/office/drawing/2014/main" id="{80EF3C86-6ABE-4235-84C9-66B13DE55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4168" y="5204208"/>
            <a:ext cx="7201359" cy="476250"/>
          </a:xfrm>
          <a:prstGeom prst="rect">
            <a:avLst/>
          </a:prstGeom>
        </p:spPr>
      </p:pic>
      <p:sp>
        <p:nvSpPr>
          <p:cNvPr id="8" name="TextBox 7">
            <a:extLst>
              <a:ext uri="{FF2B5EF4-FFF2-40B4-BE49-F238E27FC236}">
                <a16:creationId xmlns:a16="http://schemas.microsoft.com/office/drawing/2014/main" id="{11803158-A565-41CB-8C87-45A2A277644D}"/>
              </a:ext>
            </a:extLst>
          </p:cNvPr>
          <p:cNvSpPr txBox="1"/>
          <p:nvPr/>
        </p:nvSpPr>
        <p:spPr>
          <a:xfrm>
            <a:off x="1123720" y="5299113"/>
            <a:ext cx="510448" cy="369332"/>
          </a:xfrm>
          <a:prstGeom prst="rect">
            <a:avLst/>
          </a:prstGeom>
          <a:noFill/>
        </p:spPr>
        <p:txBody>
          <a:bodyPr wrap="square" rtlCol="0">
            <a:spAutoFit/>
          </a:bodyPr>
          <a:lstStyle/>
          <a:p>
            <a:r>
              <a:rPr lang="en-US" b="1" dirty="0"/>
              <a:t>S5</a:t>
            </a:r>
          </a:p>
        </p:txBody>
      </p:sp>
      <p:sp>
        <p:nvSpPr>
          <p:cNvPr id="9" name="TextBox 8">
            <a:extLst>
              <a:ext uri="{FF2B5EF4-FFF2-40B4-BE49-F238E27FC236}">
                <a16:creationId xmlns:a16="http://schemas.microsoft.com/office/drawing/2014/main" id="{9EC86B26-3344-468E-839E-9761FBCEE48C}"/>
              </a:ext>
            </a:extLst>
          </p:cNvPr>
          <p:cNvSpPr txBox="1"/>
          <p:nvPr/>
        </p:nvSpPr>
        <p:spPr>
          <a:xfrm>
            <a:off x="1509311" y="5827923"/>
            <a:ext cx="8130448" cy="646331"/>
          </a:xfrm>
          <a:prstGeom prst="rect">
            <a:avLst/>
          </a:prstGeom>
          <a:noFill/>
        </p:spPr>
        <p:txBody>
          <a:bodyPr wrap="square" rtlCol="0">
            <a:spAutoFit/>
          </a:bodyPr>
          <a:lstStyle/>
          <a:p>
            <a:r>
              <a:rPr lang="en-US" dirty="0"/>
              <a:t>  </a:t>
            </a:r>
            <a:r>
              <a:rPr lang="en-US" b="1" dirty="0"/>
              <a:t>= 0*2+0*1+0*2  +  0* 0+0*1+0*0  +  0*3+0*2+1*1  </a:t>
            </a:r>
          </a:p>
          <a:p>
            <a:r>
              <a:rPr lang="en-US" b="1" dirty="0"/>
              <a:t>  = 1</a:t>
            </a:r>
          </a:p>
        </p:txBody>
      </p:sp>
    </p:spTree>
    <p:extLst>
      <p:ext uri="{BB962C8B-B14F-4D97-AF65-F5344CB8AC3E}">
        <p14:creationId xmlns:p14="http://schemas.microsoft.com/office/powerpoint/2010/main" val="3717005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471626-46F8-44D8-8AD7-909D6F9C0B33}"/>
              </a:ext>
            </a:extLst>
          </p:cNvPr>
          <p:cNvPicPr>
            <a:picLocks noChangeAspect="1"/>
          </p:cNvPicPr>
          <p:nvPr/>
        </p:nvPicPr>
        <p:blipFill rotWithShape="1">
          <a:blip r:embed="rId3"/>
          <a:srcRect l="40508" t="8390" r="1" b="37371"/>
          <a:stretch/>
        </p:blipFill>
        <p:spPr>
          <a:xfrm>
            <a:off x="796413" y="339214"/>
            <a:ext cx="10204096" cy="5771534"/>
          </a:xfrm>
          <a:prstGeom prst="rect">
            <a:avLst/>
          </a:prstGeom>
        </p:spPr>
      </p:pic>
    </p:spTree>
    <p:extLst>
      <p:ext uri="{BB962C8B-B14F-4D97-AF65-F5344CB8AC3E}">
        <p14:creationId xmlns:p14="http://schemas.microsoft.com/office/powerpoint/2010/main" val="3065155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A867DE-9C13-418A-9B84-179D7DA4AD21}"/>
              </a:ext>
            </a:extLst>
          </p:cNvPr>
          <p:cNvPicPr>
            <a:picLocks noChangeAspect="1"/>
          </p:cNvPicPr>
          <p:nvPr/>
        </p:nvPicPr>
        <p:blipFill rotWithShape="1">
          <a:blip r:embed="rId3"/>
          <a:srcRect l="27341" t="23026" r="38799" b="45051"/>
          <a:stretch/>
        </p:blipFill>
        <p:spPr>
          <a:xfrm>
            <a:off x="914400" y="693174"/>
            <a:ext cx="9999406" cy="5693771"/>
          </a:xfrm>
          <a:prstGeom prst="rect">
            <a:avLst/>
          </a:prstGeom>
        </p:spPr>
      </p:pic>
    </p:spTree>
    <p:extLst>
      <p:ext uri="{BB962C8B-B14F-4D97-AF65-F5344CB8AC3E}">
        <p14:creationId xmlns:p14="http://schemas.microsoft.com/office/powerpoint/2010/main" val="16916099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B0BAC0-4CDF-4159-AD42-7592FF3F2535}"/>
              </a:ext>
            </a:extLst>
          </p:cNvPr>
          <p:cNvPicPr>
            <a:picLocks noChangeAspect="1"/>
          </p:cNvPicPr>
          <p:nvPr/>
        </p:nvPicPr>
        <p:blipFill rotWithShape="1">
          <a:blip r:embed="rId3"/>
          <a:srcRect l="26704" t="21414" r="38183" b="45455"/>
          <a:stretch/>
        </p:blipFill>
        <p:spPr>
          <a:xfrm>
            <a:off x="651164" y="429492"/>
            <a:ext cx="10764981" cy="5597236"/>
          </a:xfrm>
          <a:prstGeom prst="rect">
            <a:avLst/>
          </a:prstGeom>
        </p:spPr>
      </p:pic>
    </p:spTree>
    <p:extLst>
      <p:ext uri="{BB962C8B-B14F-4D97-AF65-F5344CB8AC3E}">
        <p14:creationId xmlns:p14="http://schemas.microsoft.com/office/powerpoint/2010/main" val="42673620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259B8A-22E9-4EB9-809E-9AE82FDCF1D6}"/>
              </a:ext>
            </a:extLst>
          </p:cNvPr>
          <p:cNvSpPr txBox="1"/>
          <p:nvPr/>
        </p:nvSpPr>
        <p:spPr>
          <a:xfrm>
            <a:off x="817418" y="651164"/>
            <a:ext cx="10737273" cy="7294305"/>
          </a:xfrm>
          <a:prstGeom prst="rect">
            <a:avLst/>
          </a:prstGeom>
          <a:noFill/>
        </p:spPr>
        <p:txBody>
          <a:bodyPr wrap="square" rtlCol="0">
            <a:spAutoFit/>
          </a:bodyPr>
          <a:lstStyle/>
          <a:p>
            <a:r>
              <a:rPr lang="en-US" sz="2400" b="1" dirty="0"/>
              <a:t>Data Augmentation Techniques</a:t>
            </a:r>
          </a:p>
          <a:p>
            <a:endParaRPr lang="en-US" dirty="0"/>
          </a:p>
          <a:p>
            <a:endParaRPr lang="en-US" dirty="0"/>
          </a:p>
          <a:p>
            <a:r>
              <a:rPr lang="en-US" sz="2400" dirty="0"/>
              <a:t>When the training data set is small more training images can be added using</a:t>
            </a:r>
          </a:p>
          <a:p>
            <a:endParaRPr lang="en-US" sz="2400" dirty="0"/>
          </a:p>
          <a:p>
            <a:endParaRPr lang="en-US" sz="2400" dirty="0"/>
          </a:p>
          <a:p>
            <a:pPr marL="285750" indent="-285750">
              <a:buFont typeface="Arial" panose="020B0604020202020204" pitchFamily="34" charset="0"/>
              <a:buChar char="•"/>
            </a:pPr>
            <a:r>
              <a:rPr lang="en-US" sz="2400" dirty="0"/>
              <a:t>Horizontal Flips    -    </a:t>
            </a:r>
            <a:r>
              <a:rPr lang="en-US" sz="2000" dirty="0"/>
              <a:t>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Random crops/ scales  -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err="1"/>
              <a:t>Colour</a:t>
            </a:r>
            <a:r>
              <a:rPr lang="en-US" sz="2400" dirty="0"/>
              <a:t> Jitters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Geometric changes</a:t>
            </a:r>
          </a:p>
          <a:p>
            <a:endParaRPr lang="en-US" sz="2400"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41716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ctr">
          <a:defRPr sz="2000" b="1"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termark">
  <a:themeElements>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fontScheme name="Waterma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5325</TotalTime>
  <Words>4872</Words>
  <Application>Microsoft Office PowerPoint</Application>
  <PresentationFormat>Widescreen</PresentationFormat>
  <Paragraphs>987</Paragraphs>
  <Slides>129</Slides>
  <Notes>40</Notes>
  <HiddenSlides>4</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129</vt:i4>
      </vt:variant>
    </vt:vector>
  </HeadingPairs>
  <TitlesOfParts>
    <vt:vector size="140" baseType="lpstr">
      <vt:lpstr>Arial</vt:lpstr>
      <vt:lpstr>Arial Unicode MS</vt:lpstr>
      <vt:lpstr>Calibri</vt:lpstr>
      <vt:lpstr>Calibri Light</vt:lpstr>
      <vt:lpstr>Times New Roman</vt:lpstr>
      <vt:lpstr>Wingdings</vt:lpstr>
      <vt:lpstr>Office Theme</vt:lpstr>
      <vt:lpstr>Watermark</vt:lpstr>
      <vt:lpstr>Office Theme</vt:lpstr>
      <vt:lpstr>Default Design</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Stages of processing of a typical vision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Color image: RGB 3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 SC</dc:creator>
  <cp:lastModifiedBy>Nihal Kodikara</cp:lastModifiedBy>
  <cp:revision>211</cp:revision>
  <dcterms:created xsi:type="dcterms:W3CDTF">2020-01-20T09:42:35Z</dcterms:created>
  <dcterms:modified xsi:type="dcterms:W3CDTF">2022-11-12T03:36:49Z</dcterms:modified>
</cp:coreProperties>
</file>